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91" r:id="rId4"/>
    <p:sldId id="260" r:id="rId5"/>
    <p:sldId id="272" r:id="rId6"/>
    <p:sldId id="285" r:id="rId7"/>
    <p:sldId id="283" r:id="rId8"/>
    <p:sldId id="284" r:id="rId9"/>
    <p:sldId id="273" r:id="rId10"/>
    <p:sldId id="282" r:id="rId11"/>
    <p:sldId id="262" r:id="rId12"/>
    <p:sldId id="264" r:id="rId13"/>
    <p:sldId id="261" r:id="rId14"/>
    <p:sldId id="266" r:id="rId15"/>
    <p:sldId id="271" r:id="rId16"/>
    <p:sldId id="279" r:id="rId17"/>
    <p:sldId id="278" r:id="rId18"/>
    <p:sldId id="265" r:id="rId19"/>
    <p:sldId id="259" r:id="rId20"/>
    <p:sldId id="289" r:id="rId21"/>
    <p:sldId id="275" r:id="rId22"/>
    <p:sldId id="281" r:id="rId23"/>
    <p:sldId id="287" r:id="rId24"/>
    <p:sldId id="277" r:id="rId25"/>
    <p:sldId id="290" r:id="rId26"/>
    <p:sldId id="276" r:id="rId27"/>
    <p:sldId id="288" r:id="rId28"/>
    <p:sldId id="270" r:id="rId29"/>
  </p:sldIdLst>
  <p:sldSz cx="18288000" cy="10287000"/>
  <p:notesSz cx="6858000" cy="9144000"/>
  <p:embeddedFontLst>
    <p:embeddedFont>
      <p:font typeface="2  Arshia" panose="00000400000000000000" pitchFamily="2" charset="-78"/>
      <p:regular r:id="rId31"/>
    </p:embeddedFont>
    <p:embeddedFont>
      <p:font typeface="B Nazanin" panose="00000400000000000000" pitchFamily="2" charset="-78"/>
      <p:regular r:id="rId32"/>
      <p:bold r:id="rId33"/>
    </p:embeddedFont>
    <p:embeddedFont>
      <p:font typeface="Barlow" panose="00000500000000000000" pitchFamily="2" charset="0"/>
      <p:regular r:id="rId34"/>
      <p:bold r:id="rId35"/>
      <p:italic r:id="rId36"/>
      <p:boldItalic r:id="rId37"/>
    </p:embeddedFont>
    <p:embeddedFont>
      <p:font typeface="Mitra" panose="00000400000000000000" pitchFamily="2" charset="-78"/>
      <p:regular r:id="rId38"/>
      <p:bold r:id="rId39"/>
    </p:embeddedFont>
    <p:embeddedFont>
      <p:font typeface="Montserrat" panose="00000500000000000000" pitchFamily="2" charset="0"/>
      <p:regular r:id="rId40"/>
      <p:bold r:id="rId41"/>
      <p:italic r:id="rId42"/>
      <p:boldItalic r:id="rId43"/>
    </p:embeddedFont>
    <p:embeddedFont>
      <p:font typeface="Open Sans ExtraBold" panose="020B0906030804020204" pitchFamily="34" charset="0"/>
      <p:bold r:id="rId44"/>
      <p:boldItalic r:id="rId45"/>
    </p:embeddedFont>
    <p:embeddedFont>
      <p:font typeface="Poppins" panose="00000500000000000000" pitchFamily="2" charset="0"/>
      <p:regular r:id="rId46"/>
      <p:bold r:id="rId47"/>
      <p:italic r:id="rId48"/>
      <p:boldItalic r:id="rId49"/>
    </p:embeddedFont>
    <p:embeddedFont>
      <p:font typeface="Poppins Bold" panose="00000800000000000000" charset="0"/>
      <p:regular r:id="rId50"/>
    </p:embeddedFont>
    <p:embeddedFont>
      <p:font typeface="Poppins Semi-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87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2" d="100"/>
          <a:sy n="62" d="100"/>
        </p:scale>
        <p:origin x="34" y="-1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1769B-CA7D-4D9F-9F10-D537EDB21B86}"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F539D-781A-4B85-8257-0D099716FE4B}" type="slidenum">
              <a:rPr lang="en-US" smtClean="0"/>
              <a:t>‹#›</a:t>
            </a:fld>
            <a:endParaRPr lang="en-US"/>
          </a:p>
        </p:txBody>
      </p:sp>
    </p:spTree>
    <p:extLst>
      <p:ext uri="{BB962C8B-B14F-4D97-AF65-F5344CB8AC3E}">
        <p14:creationId xmlns:p14="http://schemas.microsoft.com/office/powerpoint/2010/main" val="179386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F539D-781A-4B85-8257-0D099716FE4B}" type="slidenum">
              <a:rPr lang="en-US" smtClean="0"/>
              <a:t>11</a:t>
            </a:fld>
            <a:endParaRPr lang="en-US"/>
          </a:p>
        </p:txBody>
      </p:sp>
    </p:spTree>
    <p:extLst>
      <p:ext uri="{BB962C8B-B14F-4D97-AF65-F5344CB8AC3E}">
        <p14:creationId xmlns:p14="http://schemas.microsoft.com/office/powerpoint/2010/main" val="415332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0.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10.svg"/><Relationship Id="rId9" Type="http://schemas.openxmlformats.org/officeDocument/2006/relationships/image" Target="../media/image36.png"/><Relationship Id="rId1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6.svg"/><Relationship Id="rId5" Type="http://schemas.openxmlformats.org/officeDocument/2006/relationships/image" Target="../media/image12.svg"/><Relationship Id="rId10"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44.sv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51.png"/><Relationship Id="rId4" Type="http://schemas.openxmlformats.org/officeDocument/2006/relationships/image" Target="../media/image13.png"/><Relationship Id="rId9"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5.svg"/><Relationship Id="rId5" Type="http://schemas.openxmlformats.org/officeDocument/2006/relationships/image" Target="../media/image16.svg"/><Relationship Id="rId10" Type="http://schemas.openxmlformats.org/officeDocument/2006/relationships/image" Target="../media/image54.png"/><Relationship Id="rId4" Type="http://schemas.openxmlformats.org/officeDocument/2006/relationships/image" Target="../media/image15.png"/><Relationship Id="rId9" Type="http://schemas.openxmlformats.org/officeDocument/2006/relationships/image" Target="../media/image53.sv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6.svg"/><Relationship Id="rId5" Type="http://schemas.openxmlformats.org/officeDocument/2006/relationships/image" Target="../media/image12.svg"/><Relationship Id="rId10" Type="http://schemas.openxmlformats.org/officeDocument/2006/relationships/image" Target="../media/image45.png"/><Relationship Id="rId4" Type="http://schemas.openxmlformats.org/officeDocument/2006/relationships/image" Target="../media/image11.png"/><Relationship Id="rId9"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svg"/><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8.png"/><Relationship Id="rId5" Type="http://schemas.microsoft.com/office/2007/relationships/hdphoto" Target="../media/hdphoto4.wdp"/><Relationship Id="rId4" Type="http://schemas.openxmlformats.org/officeDocument/2006/relationships/image" Target="../media/image57.png"/><Relationship Id="rId9" Type="http://schemas.microsoft.com/office/2007/relationships/hdphoto" Target="../media/hdphoto6.wdp"/></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10.svg"/><Relationship Id="rId7" Type="http://schemas.openxmlformats.org/officeDocument/2006/relationships/image" Target="../media/image26.svg"/><Relationship Id="rId12"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svg"/><Relationship Id="rId1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72.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0.svg"/><Relationship Id="rId7" Type="http://schemas.openxmlformats.org/officeDocument/2006/relationships/image" Target="../media/image78.png"/><Relationship Id="rId12" Type="http://schemas.microsoft.com/office/2007/relationships/hdphoto" Target="../media/hdphoto15.wdp"/><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13.wdp"/><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image" Target="../media/image76.png"/><Relationship Id="rId9" Type="http://schemas.microsoft.com/office/2007/relationships/hdphoto" Target="../media/hdphoto14.wdp"/></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hyperlink" Target="https://www.amazon.com/Vahid-Mirjalili/e/B0BS8P1WBW/ref=dp_byline_cont_book_2"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www.amazon.com/Sebastian-Raschka/e/B00J1DHHFS/ref=dp_byline_cont_book_1" TargetMode="External"/><Relationship Id="rId5" Type="http://schemas.openxmlformats.org/officeDocument/2006/relationships/hyperlink" Target="https://www.amazon.com/Sarah-Guido/e/B0788K4D8N/ref=dp_byline_cont_book_2" TargetMode="External"/><Relationship Id="rId4" Type="http://schemas.openxmlformats.org/officeDocument/2006/relationships/hyperlink" Target="https://www.amazon.com/s/ref=dp_byline_sr_book_1?ie=UTF8&amp;field-author=Andreas+M%C3%BCller&amp;text=Andreas+M%C3%BCller&amp;sort=relevancerank&amp;search-alias=book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svg"/><Relationship Id="rId7"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1" descr="preencoded.png">
            <a:extLst>
              <a:ext uri="{FF2B5EF4-FFF2-40B4-BE49-F238E27FC236}">
                <a16:creationId xmlns:a16="http://schemas.microsoft.com/office/drawing/2014/main" id="{5AC39DDE-0511-6BCF-7EBE-B4126F5D51C8}"/>
              </a:ext>
            </a:extLst>
          </p:cNvPr>
          <p:cNvPicPr>
            <a:picLocks noChangeAspect="1"/>
          </p:cNvPicPr>
          <p:nvPr/>
        </p:nvPicPr>
        <p:blipFill>
          <a:blip r:embed="rId2"/>
          <a:stretch>
            <a:fillRect/>
          </a:stretch>
        </p:blipFill>
        <p:spPr>
          <a:xfrm>
            <a:off x="10770497" y="-1383554"/>
            <a:ext cx="8496852" cy="12559572"/>
          </a:xfrm>
          <a:prstGeom prst="rect">
            <a:avLst/>
          </a:prstGeom>
        </p:spPr>
      </p:pic>
      <p:grpSp>
        <p:nvGrpSpPr>
          <p:cNvPr id="4" name="Group 4"/>
          <p:cNvGrpSpPr/>
          <p:nvPr/>
        </p:nvGrpSpPr>
        <p:grpSpPr>
          <a:xfrm rot="-10800000">
            <a:off x="9558662" y="-751515"/>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9042746" y="295565"/>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3">
              <a:alphaModFix amt="70000"/>
            </a:blip>
            <a:stretch>
              <a:fillRect/>
            </a:stretch>
          </a:blipFill>
        </p:spPr>
      </p:sp>
      <p:grpSp>
        <p:nvGrpSpPr>
          <p:cNvPr id="8" name="Group 8"/>
          <p:cNvGrpSpPr/>
          <p:nvPr/>
        </p:nvGrpSpPr>
        <p:grpSpPr>
          <a:xfrm rot="-7675271">
            <a:off x="8845525" y="449159"/>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8042317" y="483668"/>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sp>
      <p:grpSp>
        <p:nvGrpSpPr>
          <p:cNvPr id="12" name="Group 12"/>
          <p:cNvGrpSpPr/>
          <p:nvPr/>
        </p:nvGrpSpPr>
        <p:grpSpPr>
          <a:xfrm rot="-7667943">
            <a:off x="7808947" y="637407"/>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401500" y="7301397"/>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8485380" y="8710963"/>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sp>
      <p:grpSp>
        <p:nvGrpSpPr>
          <p:cNvPr id="19" name="Group 19"/>
          <p:cNvGrpSpPr/>
          <p:nvPr/>
        </p:nvGrpSpPr>
        <p:grpSpPr>
          <a:xfrm rot="-3233192">
            <a:off x="7853560" y="8702716"/>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7306524" y="8688863"/>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sp>
      <p:grpSp>
        <p:nvGrpSpPr>
          <p:cNvPr id="23" name="Group 23"/>
          <p:cNvGrpSpPr/>
          <p:nvPr/>
        </p:nvGrpSpPr>
        <p:grpSpPr>
          <a:xfrm rot="-3233192">
            <a:off x="6287253" y="8057954"/>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7595103" y="8530618"/>
            <a:ext cx="7412268" cy="352083"/>
          </a:xfrm>
          <a:custGeom>
            <a:avLst/>
            <a:gdLst/>
            <a:ahLst/>
            <a:cxnLst/>
            <a:rect l="l" t="t" r="r" b="b"/>
            <a:pathLst>
              <a:path w="7412268" h="352083">
                <a:moveTo>
                  <a:pt x="0" y="0"/>
                </a:moveTo>
                <a:lnTo>
                  <a:pt x="7412267" y="0"/>
                </a:lnTo>
                <a:lnTo>
                  <a:pt x="7412267" y="352083"/>
                </a:lnTo>
                <a:lnTo>
                  <a:pt x="0" y="352083"/>
                </a:lnTo>
                <a:lnTo>
                  <a:pt x="0" y="0"/>
                </a:lnTo>
                <a:close/>
              </a:path>
            </a:pathLst>
          </a:custGeom>
          <a:blipFill>
            <a:blip r:embed="rId3">
              <a:alphaModFix amt="70000"/>
            </a:blip>
            <a:stretch>
              <a:fillRect/>
            </a:stretch>
          </a:blipFill>
        </p:spPr>
      </p:sp>
      <p:grpSp>
        <p:nvGrpSpPr>
          <p:cNvPr id="27" name="Group 27"/>
          <p:cNvGrpSpPr/>
          <p:nvPr/>
        </p:nvGrpSpPr>
        <p:grpSpPr>
          <a:xfrm rot="3129624">
            <a:off x="7060568" y="10198868"/>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7613000" y="1310247"/>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8827901" y="1392034"/>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3">
              <a:alphaModFix amt="70000"/>
            </a:blip>
            <a:stretch>
              <a:fillRect/>
            </a:stretch>
          </a:blipFill>
        </p:spPr>
      </p:sp>
      <p:sp>
        <p:nvSpPr>
          <p:cNvPr id="34" name="Freeform 34"/>
          <p:cNvSpPr/>
          <p:nvPr/>
        </p:nvSpPr>
        <p:spPr>
          <a:xfrm rot="3136011">
            <a:off x="7034284" y="7802651"/>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3">
              <a:alphaModFix amt="70000"/>
            </a:blip>
            <a:stretch>
              <a:fillRect/>
            </a:stretch>
          </a:blipFill>
        </p:spPr>
      </p:sp>
      <p:grpSp>
        <p:nvGrpSpPr>
          <p:cNvPr id="35" name="Group 35"/>
          <p:cNvGrpSpPr/>
          <p:nvPr/>
        </p:nvGrpSpPr>
        <p:grpSpPr>
          <a:xfrm rot="3129624">
            <a:off x="7608226" y="7491529"/>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8259033" y="916651"/>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638731" y="8384120"/>
            <a:ext cx="1303895" cy="1155744"/>
          </a:xfrm>
          <a:custGeom>
            <a:avLst/>
            <a:gdLst/>
            <a:ahLst/>
            <a:cxnLst/>
            <a:rect l="l" t="t" r="r" b="b"/>
            <a:pathLst>
              <a:path w="913926" h="913926">
                <a:moveTo>
                  <a:pt x="0" y="0"/>
                </a:moveTo>
                <a:lnTo>
                  <a:pt x="913926" y="0"/>
                </a:lnTo>
                <a:lnTo>
                  <a:pt x="913926" y="913926"/>
                </a:lnTo>
                <a:lnTo>
                  <a:pt x="0" y="9139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3" name="Group 43"/>
          <p:cNvGrpSpPr/>
          <p:nvPr/>
        </p:nvGrpSpPr>
        <p:grpSpPr>
          <a:xfrm>
            <a:off x="-1003881" y="3828789"/>
            <a:ext cx="8222469" cy="2842040"/>
            <a:chOff x="0" y="0"/>
            <a:chExt cx="3259587" cy="265142"/>
          </a:xfrm>
        </p:grpSpPr>
        <p:sp>
          <p:nvSpPr>
            <p:cNvPr id="44" name="Freeform 44"/>
            <p:cNvSpPr/>
            <p:nvPr/>
          </p:nvSpPr>
          <p:spPr>
            <a:xfrm>
              <a:off x="0" y="0"/>
              <a:ext cx="3259587" cy="265142"/>
            </a:xfrm>
            <a:custGeom>
              <a:avLst/>
              <a:gdLst/>
              <a:ahLst/>
              <a:cxnLst/>
              <a:rect l="l" t="t" r="r" b="b"/>
              <a:pathLst>
                <a:path w="3259587" h="265142">
                  <a:moveTo>
                    <a:pt x="3056387" y="0"/>
                  </a:moveTo>
                  <a:lnTo>
                    <a:pt x="0" y="0"/>
                  </a:lnTo>
                  <a:lnTo>
                    <a:pt x="203200" y="265142"/>
                  </a:lnTo>
                  <a:lnTo>
                    <a:pt x="3259587" y="265142"/>
                  </a:lnTo>
                  <a:lnTo>
                    <a:pt x="3056387" y="0"/>
                  </a:lnTo>
                  <a:close/>
                </a:path>
              </a:pathLst>
            </a:custGeom>
            <a:solidFill>
              <a:srgbClr val="393939"/>
            </a:solidFill>
          </p:spPr>
        </p:sp>
        <p:sp>
          <p:nvSpPr>
            <p:cNvPr id="45" name="TextBox 45"/>
            <p:cNvSpPr txBox="1"/>
            <p:nvPr/>
          </p:nvSpPr>
          <p:spPr>
            <a:xfrm>
              <a:off x="101600" y="-57150"/>
              <a:ext cx="3056387" cy="322292"/>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6164086" y="3828790"/>
            <a:ext cx="1054502" cy="2842040"/>
            <a:chOff x="0" y="0"/>
            <a:chExt cx="418030" cy="265142"/>
          </a:xfrm>
        </p:grpSpPr>
        <p:sp>
          <p:nvSpPr>
            <p:cNvPr id="47" name="Freeform 47"/>
            <p:cNvSpPr/>
            <p:nvPr/>
          </p:nvSpPr>
          <p:spPr>
            <a:xfrm>
              <a:off x="0" y="0"/>
              <a:ext cx="418030" cy="265142"/>
            </a:xfrm>
            <a:custGeom>
              <a:avLst/>
              <a:gdLst/>
              <a:ahLst/>
              <a:cxnLst/>
              <a:rect l="l" t="t" r="r" b="b"/>
              <a:pathLst>
                <a:path w="418030" h="265142">
                  <a:moveTo>
                    <a:pt x="214830" y="0"/>
                  </a:moveTo>
                  <a:lnTo>
                    <a:pt x="0" y="0"/>
                  </a:lnTo>
                  <a:lnTo>
                    <a:pt x="203200" y="265142"/>
                  </a:lnTo>
                  <a:lnTo>
                    <a:pt x="418030" y="265142"/>
                  </a:lnTo>
                  <a:lnTo>
                    <a:pt x="214830" y="0"/>
                  </a:lnTo>
                  <a:close/>
                </a:path>
              </a:pathLst>
            </a:custGeom>
            <a:solidFill>
              <a:srgbClr val="ED9B0F"/>
            </a:solidFill>
          </p:spPr>
        </p:sp>
        <p:sp>
          <p:nvSpPr>
            <p:cNvPr id="48" name="TextBox 48"/>
            <p:cNvSpPr txBox="1"/>
            <p:nvPr/>
          </p:nvSpPr>
          <p:spPr>
            <a:xfrm>
              <a:off x="101600" y="-57150"/>
              <a:ext cx="214830" cy="322292"/>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623864" y="8752269"/>
            <a:ext cx="3981019" cy="410369"/>
          </a:xfrm>
          <a:prstGeom prst="rect">
            <a:avLst/>
          </a:prstGeom>
        </p:spPr>
        <p:txBody>
          <a:bodyPr lIns="0" tIns="0" rIns="0" bIns="0" rtlCol="0" anchor="t">
            <a:spAutoFit/>
          </a:bodyPr>
          <a:lstStyle/>
          <a:p>
            <a:pPr algn="l">
              <a:lnSpc>
                <a:spcPts val="3195"/>
              </a:lnSpc>
            </a:pPr>
            <a:r>
              <a:rPr lang="en-US" sz="2803" dirty="0">
                <a:solidFill>
                  <a:srgbClr val="000000"/>
                </a:solidFill>
                <a:latin typeface="Poppins Semi-Bold"/>
                <a:ea typeface="Poppins Semi-Bold"/>
                <a:cs typeface="Poppins Semi-Bold"/>
                <a:sym typeface="Poppins Semi-Bold"/>
              </a:rPr>
              <a:t>A. Shirinkalam</a:t>
            </a:r>
          </a:p>
        </p:txBody>
      </p:sp>
      <p:sp>
        <p:nvSpPr>
          <p:cNvPr id="53" name="TextBox 53"/>
          <p:cNvSpPr txBox="1"/>
          <p:nvPr/>
        </p:nvSpPr>
        <p:spPr>
          <a:xfrm>
            <a:off x="187284" y="4608317"/>
            <a:ext cx="5943714" cy="1128514"/>
          </a:xfrm>
          <a:prstGeom prst="rect">
            <a:avLst/>
          </a:prstGeom>
        </p:spPr>
        <p:txBody>
          <a:bodyPr wrap="square" lIns="0" tIns="0" rIns="0" bIns="0" rtlCol="0" anchor="t">
            <a:spAutoFit/>
          </a:bodyPr>
          <a:lstStyle/>
          <a:p>
            <a:pPr marL="0" indent="0" algn="ctr">
              <a:lnSpc>
                <a:spcPts val="8825"/>
              </a:lnSpc>
              <a:buNone/>
            </a:pPr>
            <a:r>
              <a:rPr lang="en-US" sz="8000" dirty="0" err="1">
                <a:solidFill>
                  <a:srgbClr val="FFC000"/>
                </a:solidFill>
                <a:cs typeface="2  Arshia" panose="00000400000000000000" pitchFamily="2" charset="-78"/>
              </a:rPr>
              <a:t>اصول</a:t>
            </a:r>
            <a:r>
              <a:rPr lang="en-US" sz="8000" dirty="0">
                <a:solidFill>
                  <a:srgbClr val="FFC000"/>
                </a:solidFill>
                <a:cs typeface="2  Arshia" panose="00000400000000000000" pitchFamily="2" charset="-78"/>
              </a:rPr>
              <a:t> </a:t>
            </a:r>
            <a:r>
              <a:rPr lang="en-US" sz="8000" dirty="0" err="1">
                <a:solidFill>
                  <a:srgbClr val="FFC000"/>
                </a:solidFill>
                <a:cs typeface="2  Arshia" panose="00000400000000000000" pitchFamily="2" charset="-78"/>
              </a:rPr>
              <a:t>یادگیری</a:t>
            </a:r>
            <a:r>
              <a:rPr lang="en-US" sz="8000" dirty="0">
                <a:solidFill>
                  <a:srgbClr val="FFC000"/>
                </a:solidFill>
                <a:cs typeface="2  Arshia" panose="00000400000000000000" pitchFamily="2" charset="-78"/>
              </a:rPr>
              <a:t> </a:t>
            </a:r>
            <a:r>
              <a:rPr lang="en-US" sz="8000" dirty="0" err="1">
                <a:solidFill>
                  <a:srgbClr val="FFC000"/>
                </a:solidFill>
                <a:cs typeface="2  Arshia" panose="00000400000000000000" pitchFamily="2" charset="-78"/>
              </a:rPr>
              <a:t>ماشین</a:t>
            </a:r>
            <a:endParaRPr lang="en-US" sz="8000" dirty="0">
              <a:solidFill>
                <a:srgbClr val="FFC000"/>
              </a:solidFill>
              <a:cs typeface="2  Arshia" panose="00000400000000000000" pitchFamily="2" charset="-78"/>
            </a:endParaRPr>
          </a:p>
        </p:txBody>
      </p:sp>
      <p:pic>
        <p:nvPicPr>
          <p:cNvPr id="57" name="Picture 56">
            <a:extLst>
              <a:ext uri="{FF2B5EF4-FFF2-40B4-BE49-F238E27FC236}">
                <a16:creationId xmlns:a16="http://schemas.microsoft.com/office/drawing/2014/main" id="{1941BC28-2887-83D6-0A94-6DC6BAE7D3EA}"/>
              </a:ext>
            </a:extLst>
          </p:cNvPr>
          <p:cNvPicPr>
            <a:picLocks noChangeAspect="1"/>
          </p:cNvPicPr>
          <p:nvPr/>
        </p:nvPicPr>
        <p:blipFill>
          <a:blip r:embed="rId6"/>
          <a:stretch>
            <a:fillRect/>
          </a:stretch>
        </p:blipFill>
        <p:spPr>
          <a:xfrm>
            <a:off x="790560" y="8503444"/>
            <a:ext cx="1010342" cy="908020"/>
          </a:xfrm>
          <a:prstGeom prst="rect">
            <a:avLst/>
          </a:prstGeom>
        </p:spPr>
      </p:pic>
      <p:pic>
        <p:nvPicPr>
          <p:cNvPr id="59" name="Picture 58">
            <a:extLst>
              <a:ext uri="{FF2B5EF4-FFF2-40B4-BE49-F238E27FC236}">
                <a16:creationId xmlns:a16="http://schemas.microsoft.com/office/drawing/2014/main" id="{1E3CEBB9-16C0-5E8C-BD72-69032CE4872C}"/>
              </a:ext>
            </a:extLst>
          </p:cNvPr>
          <p:cNvPicPr>
            <a:picLocks noChangeAspect="1"/>
          </p:cNvPicPr>
          <p:nvPr/>
        </p:nvPicPr>
        <p:blipFill>
          <a:blip r:embed="rId7"/>
          <a:stretch>
            <a:fillRect/>
          </a:stretch>
        </p:blipFill>
        <p:spPr>
          <a:xfrm>
            <a:off x="452776" y="545223"/>
            <a:ext cx="2485469" cy="11582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12986536" y="-513917"/>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10949670" y="533163"/>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2">
              <a:alphaModFix amt="70000"/>
            </a:blip>
            <a:stretch>
              <a:fillRect/>
            </a:stretch>
          </a:blipFill>
        </p:spPr>
      </p:sp>
      <p:grpSp>
        <p:nvGrpSpPr>
          <p:cNvPr id="8" name="Group 8"/>
          <p:cNvGrpSpPr/>
          <p:nvPr/>
        </p:nvGrpSpPr>
        <p:grpSpPr>
          <a:xfrm rot="-7675271">
            <a:off x="11894032" y="686757"/>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10328609" y="721266"/>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12" name="Group 12"/>
          <p:cNvGrpSpPr/>
          <p:nvPr/>
        </p:nvGrpSpPr>
        <p:grpSpPr>
          <a:xfrm rot="-7667943">
            <a:off x="11236821" y="875005"/>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489364" y="7538995"/>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11431660" y="8948561"/>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2">
              <a:alphaModFix amt="70000"/>
            </a:blip>
            <a:stretch>
              <a:fillRect/>
            </a:stretch>
          </a:blipFill>
        </p:spPr>
      </p:sp>
      <p:grpSp>
        <p:nvGrpSpPr>
          <p:cNvPr id="19" name="Group 19"/>
          <p:cNvGrpSpPr/>
          <p:nvPr/>
        </p:nvGrpSpPr>
        <p:grpSpPr>
          <a:xfrm rot="-3233192">
            <a:off x="10491992" y="8940314"/>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10252805" y="8926461"/>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23" name="Group 23"/>
          <p:cNvGrpSpPr/>
          <p:nvPr/>
        </p:nvGrpSpPr>
        <p:grpSpPr>
          <a:xfrm rot="-3233192">
            <a:off x="10754485" y="8295552"/>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11716593" y="8768216"/>
            <a:ext cx="7412268" cy="352083"/>
          </a:xfrm>
          <a:custGeom>
            <a:avLst/>
            <a:gdLst/>
            <a:ahLst/>
            <a:cxnLst/>
            <a:rect l="l" t="t" r="r" b="b"/>
            <a:pathLst>
              <a:path w="7412268" h="352083">
                <a:moveTo>
                  <a:pt x="0" y="0"/>
                </a:moveTo>
                <a:lnTo>
                  <a:pt x="7412268" y="0"/>
                </a:lnTo>
                <a:lnTo>
                  <a:pt x="7412268" y="352083"/>
                </a:lnTo>
                <a:lnTo>
                  <a:pt x="0" y="352083"/>
                </a:lnTo>
                <a:lnTo>
                  <a:pt x="0" y="0"/>
                </a:lnTo>
                <a:close/>
              </a:path>
            </a:pathLst>
          </a:custGeom>
          <a:blipFill>
            <a:blip r:embed="rId2">
              <a:alphaModFix amt="70000"/>
            </a:blip>
            <a:stretch>
              <a:fillRect/>
            </a:stretch>
          </a:blipFill>
        </p:spPr>
      </p:sp>
      <p:grpSp>
        <p:nvGrpSpPr>
          <p:cNvPr id="27" name="Group 27"/>
          <p:cNvGrpSpPr/>
          <p:nvPr/>
        </p:nvGrpSpPr>
        <p:grpSpPr>
          <a:xfrm rot="3129624">
            <a:off x="10565768" y="10436466"/>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11133009" y="1547845"/>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10812149" y="1629632"/>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2">
              <a:alphaModFix amt="70000"/>
            </a:blip>
            <a:stretch>
              <a:fillRect/>
            </a:stretch>
          </a:blipFill>
        </p:spPr>
      </p:sp>
      <p:sp>
        <p:nvSpPr>
          <p:cNvPr id="34" name="Freeform 34"/>
          <p:cNvSpPr/>
          <p:nvPr/>
        </p:nvSpPr>
        <p:spPr>
          <a:xfrm rot="3136011">
            <a:off x="11155774" y="8040249"/>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2">
              <a:alphaModFix amt="70000"/>
            </a:blip>
            <a:stretch>
              <a:fillRect/>
            </a:stretch>
          </a:blipFill>
        </p:spPr>
      </p:sp>
      <p:grpSp>
        <p:nvGrpSpPr>
          <p:cNvPr id="35" name="Group 35"/>
          <p:cNvGrpSpPr/>
          <p:nvPr/>
        </p:nvGrpSpPr>
        <p:grpSpPr>
          <a:xfrm rot="3129624">
            <a:off x="11113425" y="7729127"/>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11764233" y="1154249"/>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165619" y="713255"/>
            <a:ext cx="9278136" cy="682879"/>
          </a:xfrm>
          <a:prstGeom prst="rect">
            <a:avLst/>
          </a:prstGeom>
        </p:spPr>
        <p:txBody>
          <a:bodyPr wrap="square"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الگوریتم یادگیری و مدل یادگیری</a:t>
            </a:r>
            <a:endParaRPr lang="en-US" sz="4500" spc="-135" dirty="0">
              <a:solidFill>
                <a:srgbClr val="000000"/>
              </a:solidFill>
              <a:latin typeface="Poppins Bold"/>
              <a:cs typeface="2  Farnaz" panose="00000400000000000000" pitchFamily="2" charset="-78"/>
              <a:sym typeface="Poppins Bold"/>
            </a:endParaRPr>
          </a:p>
        </p:txBody>
      </p:sp>
      <p:sp>
        <p:nvSpPr>
          <p:cNvPr id="42" name="TextBox 41">
            <a:extLst>
              <a:ext uri="{FF2B5EF4-FFF2-40B4-BE49-F238E27FC236}">
                <a16:creationId xmlns:a16="http://schemas.microsoft.com/office/drawing/2014/main" id="{2A29DB92-205B-BDFF-4CF6-536B222116AF}"/>
              </a:ext>
            </a:extLst>
          </p:cNvPr>
          <p:cNvSpPr txBox="1"/>
          <p:nvPr/>
        </p:nvSpPr>
        <p:spPr>
          <a:xfrm>
            <a:off x="1086287" y="1546395"/>
            <a:ext cx="11357810" cy="1508105"/>
          </a:xfrm>
          <a:prstGeom prst="rect">
            <a:avLst/>
          </a:prstGeom>
          <a:noFill/>
        </p:spPr>
        <p:txBody>
          <a:bodyPr wrap="square">
            <a:spAutoFit/>
          </a:bodyPr>
          <a:lstStyle/>
          <a:p>
            <a:pPr algn="just" rtl="1"/>
            <a:r>
              <a:rPr lang="fa-IR" sz="3600" u="sng" dirty="0">
                <a:solidFill>
                  <a:srgbClr val="E28700"/>
                </a:solidFill>
                <a:cs typeface="B Nazanin" panose="00000400000000000000" pitchFamily="2" charset="-78"/>
              </a:rPr>
              <a:t>الگوریتم</a:t>
            </a:r>
            <a:r>
              <a:rPr lang="fa-IR" sz="2800" dirty="0">
                <a:cs typeface="B Nazanin" panose="00000400000000000000" pitchFamily="2" charset="-78"/>
              </a:rPr>
              <a:t> یادگیری ماشین رویه ای است که بر روی داده ها برای ایجاد یک </a:t>
            </a:r>
            <a:r>
              <a:rPr lang="fa-IR" sz="3600" u="sng" dirty="0">
                <a:solidFill>
                  <a:srgbClr val="FF9900"/>
                </a:solidFill>
                <a:cs typeface="B Nazanin" panose="00000400000000000000" pitchFamily="2" charset="-78"/>
              </a:rPr>
              <a:t>مدل</a:t>
            </a:r>
            <a:r>
              <a:rPr lang="fa-IR" sz="2800" dirty="0">
                <a:cs typeface="B Nazanin" panose="00000400000000000000" pitchFamily="2" charset="-78"/>
              </a:rPr>
              <a:t> یادگیری ماشین اجرا می شود. به عبارت دیگر الگوریتم خاصی روی مجموعه ای از داده ها اجرا می شود و خروجی آن یک مدل یادگیری ماشین است.</a:t>
            </a:r>
            <a:endParaRPr lang="en-US" sz="2800" dirty="0">
              <a:cs typeface="B Nazanin" panose="00000400000000000000" pitchFamily="2" charset="-78"/>
            </a:endParaRPr>
          </a:p>
        </p:txBody>
      </p:sp>
      <p:pic>
        <p:nvPicPr>
          <p:cNvPr id="44" name="Picture 43">
            <a:extLst>
              <a:ext uri="{FF2B5EF4-FFF2-40B4-BE49-F238E27FC236}">
                <a16:creationId xmlns:a16="http://schemas.microsoft.com/office/drawing/2014/main" id="{E2A035EF-3014-1A76-32F2-ED574925490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540285" y="2867593"/>
            <a:ext cx="8293396" cy="1030818"/>
          </a:xfrm>
          <a:prstGeom prst="rect">
            <a:avLst/>
          </a:prstGeom>
        </p:spPr>
      </p:pic>
      <p:pic>
        <p:nvPicPr>
          <p:cNvPr id="46" name="Picture 45">
            <a:extLst>
              <a:ext uri="{FF2B5EF4-FFF2-40B4-BE49-F238E27FC236}">
                <a16:creationId xmlns:a16="http://schemas.microsoft.com/office/drawing/2014/main" id="{35686822-C9A6-59CB-9C94-368C0969AE83}"/>
              </a:ext>
            </a:extLst>
          </p:cNvPr>
          <p:cNvPicPr>
            <a:picLocks noChangeAspect="1"/>
          </p:cNvPicPr>
          <p:nvPr/>
        </p:nvPicPr>
        <p:blipFill>
          <a:blip r:embed="rId5"/>
          <a:stretch>
            <a:fillRect/>
          </a:stretch>
        </p:blipFill>
        <p:spPr>
          <a:xfrm>
            <a:off x="3048000" y="3924632"/>
            <a:ext cx="7204189" cy="6085590"/>
          </a:xfrm>
          <a:prstGeom prst="rect">
            <a:avLst/>
          </a:prstGeom>
        </p:spPr>
      </p:pic>
      <p:sp>
        <p:nvSpPr>
          <p:cNvPr id="2" name="TextBox 1">
            <a:extLst>
              <a:ext uri="{FF2B5EF4-FFF2-40B4-BE49-F238E27FC236}">
                <a16:creationId xmlns:a16="http://schemas.microsoft.com/office/drawing/2014/main" id="{55E791A6-FE68-F728-206F-F61229676CE3}"/>
              </a:ext>
            </a:extLst>
          </p:cNvPr>
          <p:cNvSpPr txBox="1"/>
          <p:nvPr/>
        </p:nvSpPr>
        <p:spPr>
          <a:xfrm>
            <a:off x="3896193" y="8306442"/>
            <a:ext cx="5105400" cy="707886"/>
          </a:xfrm>
          <a:prstGeom prst="rect">
            <a:avLst/>
          </a:prstGeom>
          <a:solidFill>
            <a:srgbClr val="FF9900"/>
          </a:solidFill>
        </p:spPr>
        <p:txBody>
          <a:bodyPr wrap="square" rtlCol="0">
            <a:spAutoFit/>
          </a:bodyPr>
          <a:lstStyle/>
          <a:p>
            <a:pPr algn="ctr"/>
            <a:r>
              <a:rPr lang="fa-IR" sz="4000" dirty="0">
                <a:solidFill>
                  <a:schemeClr val="bg1"/>
                </a:solidFill>
                <a:highlight>
                  <a:srgbClr val="FF9900"/>
                </a:highlight>
                <a:cs typeface="B Nazanin" panose="00000400000000000000" pitchFamily="2" charset="-78"/>
              </a:rPr>
              <a:t>خروجی</a:t>
            </a:r>
            <a:endParaRPr lang="en-US" dirty="0">
              <a:solidFill>
                <a:schemeClr val="bg1"/>
              </a:solidFill>
              <a:highlight>
                <a:srgbClr val="FF9900"/>
              </a:highlight>
              <a:cs typeface="B Nazanin" panose="00000400000000000000" pitchFamily="2" charset="-78"/>
            </a:endParaRPr>
          </a:p>
        </p:txBody>
      </p:sp>
      <p:sp>
        <p:nvSpPr>
          <p:cNvPr id="3" name="Oval 2">
            <a:extLst>
              <a:ext uri="{FF2B5EF4-FFF2-40B4-BE49-F238E27FC236}">
                <a16:creationId xmlns:a16="http://schemas.microsoft.com/office/drawing/2014/main" id="{6EE70488-AAC4-B2D8-0D9B-0524634B197D}"/>
              </a:ext>
            </a:extLst>
          </p:cNvPr>
          <p:cNvSpPr/>
          <p:nvPr/>
        </p:nvSpPr>
        <p:spPr>
          <a:xfrm>
            <a:off x="7512404" y="6620796"/>
            <a:ext cx="1437570" cy="132884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0759EFF-FE9C-7A0F-FCCD-DC7B7C5269F7}"/>
              </a:ext>
            </a:extLst>
          </p:cNvPr>
          <p:cNvSpPr txBox="1"/>
          <p:nvPr/>
        </p:nvSpPr>
        <p:spPr>
          <a:xfrm>
            <a:off x="7824019" y="7009978"/>
            <a:ext cx="762000" cy="523220"/>
          </a:xfrm>
          <a:prstGeom prst="rect">
            <a:avLst/>
          </a:prstGeom>
          <a:noFill/>
        </p:spPr>
        <p:txBody>
          <a:bodyPr wrap="square" rtlCol="0">
            <a:spAutoFit/>
          </a:bodyPr>
          <a:lstStyle/>
          <a:p>
            <a:pPr algn="ctr"/>
            <a:r>
              <a:rPr lang="fa-IR" sz="2800" dirty="0">
                <a:cs typeface="B Nazanin" panose="00000400000000000000" pitchFamily="2" charset="-78"/>
              </a:rPr>
              <a:t>مدل</a:t>
            </a:r>
            <a:endParaRPr lang="en-US" sz="2800" dirty="0">
              <a:cs typeface="B Nazanin" panose="00000400000000000000" pitchFamily="2" charset="-78"/>
            </a:endParaRPr>
          </a:p>
        </p:txBody>
      </p:sp>
      <p:sp>
        <p:nvSpPr>
          <p:cNvPr id="45" name="TextBox 44">
            <a:extLst>
              <a:ext uri="{FF2B5EF4-FFF2-40B4-BE49-F238E27FC236}">
                <a16:creationId xmlns:a16="http://schemas.microsoft.com/office/drawing/2014/main" id="{560FE42A-9064-DEB5-C363-2A014D1C0D63}"/>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24610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9912529"/>
            <a:ext cx="21354623" cy="2652117"/>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9912529"/>
            <a:ext cx="11022791" cy="2652117"/>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9912529"/>
            <a:ext cx="8400463" cy="2652117"/>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9436682" y="2452233"/>
            <a:ext cx="7822618" cy="6722563"/>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a:ln w="266700" cap="sq">
              <a:solidFill>
                <a:srgbClr val="393939"/>
              </a:solidFill>
              <a:prstDash val="solid"/>
              <a:miter/>
            </a:ln>
          </p:spPr>
          <p:txBody>
            <a:bodyPr/>
            <a:lstStyle/>
            <a:p>
              <a:endParaRPr lang="en-US" dirty="0"/>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068862" y="2171700"/>
            <a:ext cx="5220086" cy="536530"/>
            <a:chOff x="0" y="0"/>
            <a:chExt cx="3343608" cy="343662"/>
          </a:xfrm>
        </p:grpSpPr>
        <p:sp>
          <p:nvSpPr>
            <p:cNvPr id="19" name="Freeform 19"/>
            <p:cNvSpPr/>
            <p:nvPr/>
          </p:nvSpPr>
          <p:spPr>
            <a:xfrm>
              <a:off x="0" y="0"/>
              <a:ext cx="3343608" cy="343662"/>
            </a:xfrm>
            <a:custGeom>
              <a:avLst/>
              <a:gdLst/>
              <a:ahLst/>
              <a:cxnLst/>
              <a:rect l="l" t="t" r="r" b="b"/>
              <a:pathLst>
                <a:path w="3343608" h="343662">
                  <a:moveTo>
                    <a:pt x="3140408" y="0"/>
                  </a:moveTo>
                  <a:lnTo>
                    <a:pt x="0" y="0"/>
                  </a:lnTo>
                  <a:lnTo>
                    <a:pt x="203200" y="343662"/>
                  </a:lnTo>
                  <a:lnTo>
                    <a:pt x="3343608" y="343662"/>
                  </a:lnTo>
                  <a:lnTo>
                    <a:pt x="3140408" y="0"/>
                  </a:lnTo>
                  <a:close/>
                </a:path>
              </a:pathLst>
            </a:custGeom>
            <a:solidFill>
              <a:srgbClr val="393939"/>
            </a:solidFill>
          </p:spPr>
        </p:sp>
        <p:sp>
          <p:nvSpPr>
            <p:cNvPr id="20" name="TextBox 20"/>
            <p:cNvSpPr txBox="1"/>
            <p:nvPr/>
          </p:nvSpPr>
          <p:spPr>
            <a:xfrm>
              <a:off x="101600" y="-57150"/>
              <a:ext cx="3140408" cy="40081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54470" y="2178270"/>
            <a:ext cx="634477" cy="536530"/>
            <a:chOff x="0" y="0"/>
            <a:chExt cx="406400" cy="343662"/>
          </a:xfrm>
        </p:grpSpPr>
        <p:sp>
          <p:nvSpPr>
            <p:cNvPr id="22" name="Freeform 22"/>
            <p:cNvSpPr/>
            <p:nvPr/>
          </p:nvSpPr>
          <p:spPr>
            <a:xfrm>
              <a:off x="0" y="0"/>
              <a:ext cx="406400" cy="343662"/>
            </a:xfrm>
            <a:custGeom>
              <a:avLst/>
              <a:gdLst/>
              <a:ahLst/>
              <a:cxnLst/>
              <a:rect l="l" t="t" r="r" b="b"/>
              <a:pathLst>
                <a:path w="406400" h="343662">
                  <a:moveTo>
                    <a:pt x="203200" y="0"/>
                  </a:moveTo>
                  <a:lnTo>
                    <a:pt x="0" y="0"/>
                  </a:lnTo>
                  <a:lnTo>
                    <a:pt x="203200" y="343662"/>
                  </a:lnTo>
                  <a:lnTo>
                    <a:pt x="406400" y="343662"/>
                  </a:lnTo>
                  <a:lnTo>
                    <a:pt x="203200" y="0"/>
                  </a:lnTo>
                  <a:close/>
                </a:path>
              </a:pathLst>
            </a:custGeom>
            <a:solidFill>
              <a:srgbClr val="ED9B0F"/>
            </a:solidFill>
          </p:spPr>
        </p:sp>
        <p:sp>
          <p:nvSpPr>
            <p:cNvPr id="23" name="TextBox 23"/>
            <p:cNvSpPr txBox="1"/>
            <p:nvPr/>
          </p:nvSpPr>
          <p:spPr>
            <a:xfrm>
              <a:off x="101600" y="-57150"/>
              <a:ext cx="203200" cy="400812"/>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028700" y="2095500"/>
            <a:ext cx="1722852" cy="1496727"/>
          </a:xfrm>
          <a:custGeom>
            <a:avLst/>
            <a:gdLst/>
            <a:ahLst/>
            <a:cxnLst/>
            <a:rect l="l" t="t" r="r" b="b"/>
            <a:pathLst>
              <a:path w="1722852" h="1496727">
                <a:moveTo>
                  <a:pt x="0" y="0"/>
                </a:moveTo>
                <a:lnTo>
                  <a:pt x="1722852" y="0"/>
                </a:lnTo>
                <a:lnTo>
                  <a:pt x="1722852" y="1496728"/>
                </a:lnTo>
                <a:lnTo>
                  <a:pt x="0" y="1496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1151556" y="2185134"/>
            <a:ext cx="1477140" cy="1283265"/>
          </a:xfrm>
          <a:custGeom>
            <a:avLst/>
            <a:gdLst/>
            <a:ahLst/>
            <a:cxnLst/>
            <a:rect l="l" t="t" r="r" b="b"/>
            <a:pathLst>
              <a:path w="1477140" h="1283265">
                <a:moveTo>
                  <a:pt x="0" y="0"/>
                </a:moveTo>
                <a:lnTo>
                  <a:pt x="1477140" y="0"/>
                </a:lnTo>
                <a:lnTo>
                  <a:pt x="1477140" y="1283265"/>
                </a:lnTo>
                <a:lnTo>
                  <a:pt x="0" y="1283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26"/>
          <p:cNvGrpSpPr/>
          <p:nvPr/>
        </p:nvGrpSpPr>
        <p:grpSpPr>
          <a:xfrm>
            <a:off x="2250192" y="5216570"/>
            <a:ext cx="5220086" cy="536530"/>
            <a:chOff x="0" y="0"/>
            <a:chExt cx="3343608" cy="343662"/>
          </a:xfrm>
        </p:grpSpPr>
        <p:sp>
          <p:nvSpPr>
            <p:cNvPr id="27" name="Freeform 27"/>
            <p:cNvSpPr/>
            <p:nvPr/>
          </p:nvSpPr>
          <p:spPr>
            <a:xfrm>
              <a:off x="0" y="0"/>
              <a:ext cx="3343608" cy="343662"/>
            </a:xfrm>
            <a:custGeom>
              <a:avLst/>
              <a:gdLst/>
              <a:ahLst/>
              <a:cxnLst/>
              <a:rect l="l" t="t" r="r" b="b"/>
              <a:pathLst>
                <a:path w="3343608" h="343662">
                  <a:moveTo>
                    <a:pt x="3140408" y="0"/>
                  </a:moveTo>
                  <a:lnTo>
                    <a:pt x="0" y="0"/>
                  </a:lnTo>
                  <a:lnTo>
                    <a:pt x="203200" y="343662"/>
                  </a:lnTo>
                  <a:lnTo>
                    <a:pt x="3343608" y="343662"/>
                  </a:lnTo>
                  <a:lnTo>
                    <a:pt x="3140408" y="0"/>
                  </a:lnTo>
                  <a:close/>
                </a:path>
              </a:pathLst>
            </a:custGeom>
            <a:solidFill>
              <a:srgbClr val="393939"/>
            </a:solidFill>
          </p:spPr>
        </p:sp>
        <p:sp>
          <p:nvSpPr>
            <p:cNvPr id="28" name="TextBox 28"/>
            <p:cNvSpPr txBox="1"/>
            <p:nvPr/>
          </p:nvSpPr>
          <p:spPr>
            <a:xfrm>
              <a:off x="101600" y="-57150"/>
              <a:ext cx="3140408" cy="40081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133598" y="7446320"/>
            <a:ext cx="5220086" cy="536530"/>
            <a:chOff x="0" y="0"/>
            <a:chExt cx="3343608" cy="343662"/>
          </a:xfrm>
        </p:grpSpPr>
        <p:sp>
          <p:nvSpPr>
            <p:cNvPr id="30" name="Freeform 30"/>
            <p:cNvSpPr/>
            <p:nvPr/>
          </p:nvSpPr>
          <p:spPr>
            <a:xfrm>
              <a:off x="0" y="0"/>
              <a:ext cx="3343608" cy="343662"/>
            </a:xfrm>
            <a:custGeom>
              <a:avLst/>
              <a:gdLst/>
              <a:ahLst/>
              <a:cxnLst/>
              <a:rect l="l" t="t" r="r" b="b"/>
              <a:pathLst>
                <a:path w="3343608" h="343662">
                  <a:moveTo>
                    <a:pt x="3140408" y="0"/>
                  </a:moveTo>
                  <a:lnTo>
                    <a:pt x="0" y="0"/>
                  </a:lnTo>
                  <a:lnTo>
                    <a:pt x="203200" y="343662"/>
                  </a:lnTo>
                  <a:lnTo>
                    <a:pt x="3343608" y="343662"/>
                  </a:lnTo>
                  <a:lnTo>
                    <a:pt x="3140408" y="0"/>
                  </a:lnTo>
                  <a:close/>
                </a:path>
              </a:pathLst>
            </a:custGeom>
            <a:solidFill>
              <a:srgbClr val="393939"/>
            </a:solidFill>
          </p:spPr>
        </p:sp>
        <p:sp>
          <p:nvSpPr>
            <p:cNvPr id="31" name="TextBox 31"/>
            <p:cNvSpPr txBox="1"/>
            <p:nvPr/>
          </p:nvSpPr>
          <p:spPr>
            <a:xfrm>
              <a:off x="101600" y="-57150"/>
              <a:ext cx="3140408" cy="400812"/>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6859997" y="5219700"/>
            <a:ext cx="634477" cy="536530"/>
            <a:chOff x="0" y="0"/>
            <a:chExt cx="406400" cy="343662"/>
          </a:xfrm>
        </p:grpSpPr>
        <p:sp>
          <p:nvSpPr>
            <p:cNvPr id="33" name="Freeform 33"/>
            <p:cNvSpPr/>
            <p:nvPr/>
          </p:nvSpPr>
          <p:spPr>
            <a:xfrm>
              <a:off x="0" y="0"/>
              <a:ext cx="406400" cy="343662"/>
            </a:xfrm>
            <a:custGeom>
              <a:avLst/>
              <a:gdLst/>
              <a:ahLst/>
              <a:cxnLst/>
              <a:rect l="l" t="t" r="r" b="b"/>
              <a:pathLst>
                <a:path w="406400" h="343662">
                  <a:moveTo>
                    <a:pt x="203200" y="0"/>
                  </a:moveTo>
                  <a:lnTo>
                    <a:pt x="0" y="0"/>
                  </a:lnTo>
                  <a:lnTo>
                    <a:pt x="203200" y="343662"/>
                  </a:lnTo>
                  <a:lnTo>
                    <a:pt x="406400" y="343662"/>
                  </a:lnTo>
                  <a:lnTo>
                    <a:pt x="203200" y="0"/>
                  </a:lnTo>
                  <a:close/>
                </a:path>
              </a:pathLst>
            </a:custGeom>
            <a:solidFill>
              <a:srgbClr val="ED9B0F"/>
            </a:solidFill>
          </p:spPr>
        </p:sp>
        <p:sp>
          <p:nvSpPr>
            <p:cNvPr id="34" name="TextBox 34"/>
            <p:cNvSpPr txBox="1"/>
            <p:nvPr/>
          </p:nvSpPr>
          <p:spPr>
            <a:xfrm>
              <a:off x="101600" y="-57150"/>
              <a:ext cx="203200" cy="400812"/>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6793376" y="7451179"/>
            <a:ext cx="634477" cy="536530"/>
            <a:chOff x="0" y="0"/>
            <a:chExt cx="406400" cy="343662"/>
          </a:xfrm>
        </p:grpSpPr>
        <p:sp>
          <p:nvSpPr>
            <p:cNvPr id="36" name="Freeform 36"/>
            <p:cNvSpPr/>
            <p:nvPr/>
          </p:nvSpPr>
          <p:spPr>
            <a:xfrm>
              <a:off x="0" y="0"/>
              <a:ext cx="406400" cy="343662"/>
            </a:xfrm>
            <a:custGeom>
              <a:avLst/>
              <a:gdLst/>
              <a:ahLst/>
              <a:cxnLst/>
              <a:rect l="l" t="t" r="r" b="b"/>
              <a:pathLst>
                <a:path w="406400" h="343662">
                  <a:moveTo>
                    <a:pt x="203200" y="0"/>
                  </a:moveTo>
                  <a:lnTo>
                    <a:pt x="0" y="0"/>
                  </a:lnTo>
                  <a:lnTo>
                    <a:pt x="203200" y="343662"/>
                  </a:lnTo>
                  <a:lnTo>
                    <a:pt x="406400" y="343662"/>
                  </a:lnTo>
                  <a:lnTo>
                    <a:pt x="203200" y="0"/>
                  </a:lnTo>
                  <a:close/>
                </a:path>
              </a:pathLst>
            </a:custGeom>
            <a:solidFill>
              <a:srgbClr val="ED9B0F"/>
            </a:solidFill>
          </p:spPr>
        </p:sp>
        <p:sp>
          <p:nvSpPr>
            <p:cNvPr id="37" name="TextBox 37"/>
            <p:cNvSpPr txBox="1"/>
            <p:nvPr/>
          </p:nvSpPr>
          <p:spPr>
            <a:xfrm>
              <a:off x="101600" y="-57150"/>
              <a:ext cx="203200" cy="400812"/>
            </a:xfrm>
            <a:prstGeom prst="rect">
              <a:avLst/>
            </a:prstGeom>
          </p:spPr>
          <p:txBody>
            <a:bodyPr lIns="50800" tIns="50800" rIns="50800" bIns="50800" rtlCol="0" anchor="ctr"/>
            <a:lstStyle/>
            <a:p>
              <a:pPr algn="ctr">
                <a:lnSpc>
                  <a:spcPts val="2659"/>
                </a:lnSpc>
              </a:pPr>
              <a:endParaRPr/>
            </a:p>
          </p:txBody>
        </p:sp>
      </p:grpSp>
      <p:sp>
        <p:nvSpPr>
          <p:cNvPr id="38" name="Freeform 38"/>
          <p:cNvSpPr/>
          <p:nvPr/>
        </p:nvSpPr>
        <p:spPr>
          <a:xfrm>
            <a:off x="1028700" y="4991100"/>
            <a:ext cx="1706209" cy="1482269"/>
          </a:xfrm>
          <a:custGeom>
            <a:avLst/>
            <a:gdLst/>
            <a:ahLst/>
            <a:cxnLst/>
            <a:rect l="l" t="t" r="r" b="b"/>
            <a:pathLst>
              <a:path w="1706209" h="1482269">
                <a:moveTo>
                  <a:pt x="0" y="0"/>
                </a:moveTo>
                <a:lnTo>
                  <a:pt x="1706209" y="0"/>
                </a:lnTo>
                <a:lnTo>
                  <a:pt x="1706209" y="1482269"/>
                </a:lnTo>
                <a:lnTo>
                  <a:pt x="0" y="1482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150369" y="5067300"/>
            <a:ext cx="1462871" cy="1270869"/>
          </a:xfrm>
          <a:custGeom>
            <a:avLst/>
            <a:gdLst/>
            <a:ahLst/>
            <a:cxnLst/>
            <a:rect l="l" t="t" r="r" b="b"/>
            <a:pathLst>
              <a:path w="1462871" h="1270869">
                <a:moveTo>
                  <a:pt x="0" y="0"/>
                </a:moveTo>
                <a:lnTo>
                  <a:pt x="1462871" y="0"/>
                </a:lnTo>
                <a:lnTo>
                  <a:pt x="1462871" y="1270869"/>
                </a:lnTo>
                <a:lnTo>
                  <a:pt x="0" y="1270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Freeform 40"/>
          <p:cNvSpPr/>
          <p:nvPr/>
        </p:nvSpPr>
        <p:spPr>
          <a:xfrm>
            <a:off x="1028700" y="7353300"/>
            <a:ext cx="1706209" cy="1482269"/>
          </a:xfrm>
          <a:custGeom>
            <a:avLst/>
            <a:gdLst/>
            <a:ahLst/>
            <a:cxnLst/>
            <a:rect l="l" t="t" r="r" b="b"/>
            <a:pathLst>
              <a:path w="1706209" h="1482269">
                <a:moveTo>
                  <a:pt x="0" y="0"/>
                </a:moveTo>
                <a:lnTo>
                  <a:pt x="1706209" y="0"/>
                </a:lnTo>
                <a:lnTo>
                  <a:pt x="1706209" y="1482269"/>
                </a:lnTo>
                <a:lnTo>
                  <a:pt x="0" y="14822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Freeform 41"/>
          <p:cNvSpPr/>
          <p:nvPr/>
        </p:nvSpPr>
        <p:spPr>
          <a:xfrm>
            <a:off x="1150369" y="7459000"/>
            <a:ext cx="1462871" cy="1270869"/>
          </a:xfrm>
          <a:custGeom>
            <a:avLst/>
            <a:gdLst/>
            <a:ahLst/>
            <a:cxnLst/>
            <a:rect l="l" t="t" r="r" b="b"/>
            <a:pathLst>
              <a:path w="1462871" h="1270869">
                <a:moveTo>
                  <a:pt x="0" y="0"/>
                </a:moveTo>
                <a:lnTo>
                  <a:pt x="1462871" y="0"/>
                </a:lnTo>
                <a:lnTo>
                  <a:pt x="1462871" y="1270869"/>
                </a:lnTo>
                <a:lnTo>
                  <a:pt x="0" y="1270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Freeform 42"/>
          <p:cNvSpPr/>
          <p:nvPr/>
        </p:nvSpPr>
        <p:spPr>
          <a:xfrm>
            <a:off x="1586179" y="2447425"/>
            <a:ext cx="607893" cy="758681"/>
          </a:xfrm>
          <a:custGeom>
            <a:avLst/>
            <a:gdLst/>
            <a:ahLst/>
            <a:cxnLst/>
            <a:rect l="l" t="t" r="r" b="b"/>
            <a:pathLst>
              <a:path w="607893" h="758681">
                <a:moveTo>
                  <a:pt x="0" y="0"/>
                </a:moveTo>
                <a:lnTo>
                  <a:pt x="607894" y="0"/>
                </a:lnTo>
                <a:lnTo>
                  <a:pt x="607894" y="758682"/>
                </a:lnTo>
                <a:lnTo>
                  <a:pt x="0" y="7586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Freeform 43"/>
          <p:cNvSpPr/>
          <p:nvPr/>
        </p:nvSpPr>
        <p:spPr>
          <a:xfrm>
            <a:off x="1471687" y="5395105"/>
            <a:ext cx="778505" cy="776883"/>
          </a:xfrm>
          <a:custGeom>
            <a:avLst/>
            <a:gdLst/>
            <a:ahLst/>
            <a:cxnLst/>
            <a:rect l="l" t="t" r="r" b="b"/>
            <a:pathLst>
              <a:path w="778505" h="776883">
                <a:moveTo>
                  <a:pt x="0" y="0"/>
                </a:moveTo>
                <a:lnTo>
                  <a:pt x="778505" y="0"/>
                </a:lnTo>
                <a:lnTo>
                  <a:pt x="778505" y="776884"/>
                </a:lnTo>
                <a:lnTo>
                  <a:pt x="0" y="7768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4" name="Freeform 44"/>
          <p:cNvSpPr/>
          <p:nvPr/>
        </p:nvSpPr>
        <p:spPr>
          <a:xfrm>
            <a:off x="1463234" y="7767426"/>
            <a:ext cx="837141" cy="654017"/>
          </a:xfrm>
          <a:custGeom>
            <a:avLst/>
            <a:gdLst/>
            <a:ahLst/>
            <a:cxnLst/>
            <a:rect l="l" t="t" r="r" b="b"/>
            <a:pathLst>
              <a:path w="837141" h="654017">
                <a:moveTo>
                  <a:pt x="0" y="0"/>
                </a:moveTo>
                <a:lnTo>
                  <a:pt x="837141" y="0"/>
                </a:lnTo>
                <a:lnTo>
                  <a:pt x="837141" y="654017"/>
                </a:lnTo>
                <a:lnTo>
                  <a:pt x="0" y="6540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5" name="TextBox 45"/>
          <p:cNvSpPr txBox="1"/>
          <p:nvPr/>
        </p:nvSpPr>
        <p:spPr>
          <a:xfrm>
            <a:off x="5168385" y="1009650"/>
            <a:ext cx="7951230" cy="617477"/>
          </a:xfrm>
          <a:prstGeom prst="rect">
            <a:avLst/>
          </a:prstGeom>
        </p:spPr>
        <p:txBody>
          <a:bodyPr lIns="0" tIns="0" rIns="0" bIns="0" rtlCol="0" anchor="t">
            <a:spAutoFit/>
          </a:bodyPr>
          <a:lstStyle/>
          <a:p>
            <a:pPr marL="0" indent="0" algn="ctr" rtl="1">
              <a:lnSpc>
                <a:spcPts val="4476"/>
              </a:lnSpc>
              <a:buNone/>
            </a:pPr>
            <a:r>
              <a:rPr lang="en-US" sz="4500" spc="-135" dirty="0" err="1">
                <a:solidFill>
                  <a:srgbClr val="000000"/>
                </a:solidFill>
                <a:latin typeface="Poppins Bold"/>
                <a:cs typeface="2  Farnaz" panose="00000400000000000000" pitchFamily="2" charset="-78"/>
              </a:rPr>
              <a:t>مراحل</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اجرای</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یادگیری</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ماشین</a:t>
            </a:r>
            <a:endParaRPr lang="en-US" sz="4500" spc="-135" dirty="0">
              <a:solidFill>
                <a:srgbClr val="000000"/>
              </a:solidFill>
              <a:latin typeface="Poppins Bold"/>
              <a:cs typeface="2  Farnaz" panose="00000400000000000000" pitchFamily="2" charset="-78"/>
            </a:endParaRPr>
          </a:p>
        </p:txBody>
      </p:sp>
      <p:sp>
        <p:nvSpPr>
          <p:cNvPr id="46" name="TextBox 46"/>
          <p:cNvSpPr txBox="1"/>
          <p:nvPr/>
        </p:nvSpPr>
        <p:spPr>
          <a:xfrm>
            <a:off x="4943578" y="2247900"/>
            <a:ext cx="2547350" cy="872034"/>
          </a:xfrm>
          <a:prstGeom prst="rect">
            <a:avLst/>
          </a:prstGeom>
        </p:spPr>
        <p:txBody>
          <a:bodyPr lIns="0" tIns="0" rIns="0" bIns="0" rtlCol="0" anchor="t">
            <a:spAutoFit/>
          </a:bodyPr>
          <a:lstStyle/>
          <a:p>
            <a:pPr algn="l">
              <a:lnSpc>
                <a:spcPts val="3449"/>
              </a:lnSpc>
            </a:pPr>
            <a:r>
              <a:rPr lang="fa-IR" sz="2999" dirty="0">
                <a:solidFill>
                  <a:srgbClr val="FFFFFF"/>
                </a:solidFill>
                <a:latin typeface="Poppins Bold"/>
                <a:ea typeface="Poppins Bold"/>
                <a:cs typeface="B Nazanin" panose="00000400000000000000" pitchFamily="2" charset="-78"/>
                <a:sym typeface="Poppins Bold"/>
              </a:rPr>
              <a:t>تعریف مسئله</a:t>
            </a:r>
          </a:p>
          <a:p>
            <a:pPr algn="l">
              <a:lnSpc>
                <a:spcPts val="3449"/>
              </a:lnSpc>
            </a:pPr>
            <a:endParaRPr lang="en-US" sz="2999" dirty="0">
              <a:solidFill>
                <a:srgbClr val="FFFFFF"/>
              </a:solidFill>
              <a:latin typeface="Poppins Bold"/>
              <a:ea typeface="Poppins Bold"/>
              <a:cs typeface="Poppins Bold"/>
              <a:sym typeface="Poppins Bold"/>
            </a:endParaRPr>
          </a:p>
        </p:txBody>
      </p:sp>
      <p:sp>
        <p:nvSpPr>
          <p:cNvPr id="47" name="TextBox 47"/>
          <p:cNvSpPr txBox="1"/>
          <p:nvPr/>
        </p:nvSpPr>
        <p:spPr>
          <a:xfrm>
            <a:off x="2844780" y="5372100"/>
            <a:ext cx="3913090" cy="334707"/>
          </a:xfrm>
          <a:prstGeom prst="rect">
            <a:avLst/>
          </a:prstGeom>
        </p:spPr>
        <p:txBody>
          <a:bodyPr lIns="0" tIns="0" rIns="0" bIns="0" rtlCol="0" anchor="t">
            <a:spAutoFit/>
          </a:bodyPr>
          <a:lstStyle/>
          <a:p>
            <a:pPr marL="0" indent="0" algn="r" rtl="1">
              <a:lnSpc>
                <a:spcPts val="2238"/>
              </a:lnSpc>
              <a:buNone/>
            </a:pPr>
            <a:r>
              <a:rPr lang="en-US" sz="2999" dirty="0" err="1">
                <a:solidFill>
                  <a:srgbClr val="FFFFFF"/>
                </a:solidFill>
                <a:latin typeface="Poppins Bold"/>
                <a:cs typeface="B Nazanin" panose="00000400000000000000" pitchFamily="2" charset="-78"/>
              </a:rPr>
              <a:t>آماده‌سازی</a:t>
            </a:r>
            <a:r>
              <a:rPr lang="en-US" sz="2999" dirty="0">
                <a:solidFill>
                  <a:srgbClr val="FFFFFF"/>
                </a:solidFill>
                <a:latin typeface="Poppins Bold"/>
                <a:cs typeface="B Nazanin" panose="00000400000000000000" pitchFamily="2" charset="-78"/>
              </a:rPr>
              <a:t> </a:t>
            </a:r>
            <a:r>
              <a:rPr lang="en-US" sz="2999" dirty="0" err="1">
                <a:solidFill>
                  <a:srgbClr val="FFFFFF"/>
                </a:solidFill>
                <a:latin typeface="Poppins Bold"/>
                <a:cs typeface="B Nazanin" panose="00000400000000000000" pitchFamily="2" charset="-78"/>
              </a:rPr>
              <a:t>داده‌ها</a:t>
            </a:r>
            <a:endParaRPr lang="en-US" sz="2999" dirty="0">
              <a:solidFill>
                <a:srgbClr val="FFFFFF"/>
              </a:solidFill>
              <a:latin typeface="Poppins Bold"/>
              <a:cs typeface="B Nazanin" panose="00000400000000000000" pitchFamily="2" charset="-78"/>
            </a:endParaRPr>
          </a:p>
        </p:txBody>
      </p:sp>
      <p:sp>
        <p:nvSpPr>
          <p:cNvPr id="48" name="TextBox 48"/>
          <p:cNvSpPr txBox="1"/>
          <p:nvPr/>
        </p:nvSpPr>
        <p:spPr>
          <a:xfrm>
            <a:off x="3916508" y="7581900"/>
            <a:ext cx="2784870" cy="334707"/>
          </a:xfrm>
          <a:prstGeom prst="rect">
            <a:avLst/>
          </a:prstGeom>
        </p:spPr>
        <p:txBody>
          <a:bodyPr lIns="0" tIns="0" rIns="0" bIns="0" rtlCol="0" anchor="t">
            <a:spAutoFit/>
          </a:bodyPr>
          <a:lstStyle/>
          <a:p>
            <a:pPr marL="0" indent="0" algn="r" rtl="1">
              <a:lnSpc>
                <a:spcPts val="2238"/>
              </a:lnSpc>
              <a:buNone/>
            </a:pPr>
            <a:r>
              <a:rPr lang="en-US" sz="2999" dirty="0" err="1">
                <a:solidFill>
                  <a:srgbClr val="FFFFFF"/>
                </a:solidFill>
                <a:latin typeface="Poppins Bold"/>
                <a:cs typeface="B Nazanin" panose="00000400000000000000" pitchFamily="2" charset="-78"/>
              </a:rPr>
              <a:t>انتخاب</a:t>
            </a:r>
            <a:r>
              <a:rPr lang="en-US" sz="3200" b="1" dirty="0">
                <a:solidFill>
                  <a:srgbClr val="272525"/>
                </a:solidFill>
                <a:latin typeface="Barlow" pitchFamily="34" charset="0"/>
                <a:ea typeface="Barlow" pitchFamily="34" charset="-122"/>
                <a:cs typeface="B Nazanin" panose="00000400000000000000" pitchFamily="2" charset="-78"/>
              </a:rPr>
              <a:t> </a:t>
            </a:r>
            <a:r>
              <a:rPr lang="en-US" sz="2999" dirty="0">
                <a:solidFill>
                  <a:srgbClr val="FFFFFF"/>
                </a:solidFill>
                <a:latin typeface="Poppins Bold"/>
                <a:cs typeface="B Nazanin" panose="00000400000000000000" pitchFamily="2" charset="-78"/>
              </a:rPr>
              <a:t>و</a:t>
            </a:r>
            <a:r>
              <a:rPr lang="en-US" sz="3200" b="1" dirty="0">
                <a:solidFill>
                  <a:srgbClr val="272525"/>
                </a:solidFill>
                <a:latin typeface="Barlow" pitchFamily="34" charset="0"/>
                <a:ea typeface="Barlow" pitchFamily="34" charset="-122"/>
                <a:cs typeface="B Nazanin" panose="00000400000000000000" pitchFamily="2" charset="-78"/>
              </a:rPr>
              <a:t> </a:t>
            </a:r>
            <a:r>
              <a:rPr lang="en-US" sz="2999" dirty="0" err="1">
                <a:solidFill>
                  <a:srgbClr val="FFFFFF"/>
                </a:solidFill>
                <a:latin typeface="Poppins Bold"/>
                <a:cs typeface="B Nazanin" panose="00000400000000000000" pitchFamily="2" charset="-78"/>
              </a:rPr>
              <a:t>آموزش</a:t>
            </a:r>
            <a:r>
              <a:rPr lang="en-US" sz="3200" b="1" dirty="0">
                <a:solidFill>
                  <a:srgbClr val="272525"/>
                </a:solidFill>
                <a:latin typeface="Barlow" pitchFamily="34" charset="0"/>
                <a:ea typeface="Barlow" pitchFamily="34" charset="-122"/>
                <a:cs typeface="B Nazanin" panose="00000400000000000000" pitchFamily="2" charset="-78"/>
              </a:rPr>
              <a:t> </a:t>
            </a:r>
            <a:r>
              <a:rPr lang="en-US" sz="2999" dirty="0" err="1">
                <a:solidFill>
                  <a:srgbClr val="FFFFFF"/>
                </a:solidFill>
                <a:latin typeface="Poppins Bold"/>
                <a:cs typeface="B Nazanin" panose="00000400000000000000" pitchFamily="2" charset="-78"/>
              </a:rPr>
              <a:t>مدل</a:t>
            </a:r>
            <a:endParaRPr lang="en-US" sz="2999" dirty="0">
              <a:solidFill>
                <a:srgbClr val="FFFFFF"/>
              </a:solidFill>
              <a:latin typeface="Poppins Bold"/>
              <a:cs typeface="B Nazanin" panose="00000400000000000000" pitchFamily="2" charset="-78"/>
            </a:endParaRPr>
          </a:p>
        </p:txBody>
      </p:sp>
      <p:sp>
        <p:nvSpPr>
          <p:cNvPr id="49" name="TextBox 49"/>
          <p:cNvSpPr txBox="1"/>
          <p:nvPr/>
        </p:nvSpPr>
        <p:spPr>
          <a:xfrm>
            <a:off x="2874408" y="2790044"/>
            <a:ext cx="5976911" cy="2257028"/>
          </a:xfrm>
          <a:prstGeom prst="rect">
            <a:avLst/>
          </a:prstGeom>
        </p:spPr>
        <p:txBody>
          <a:bodyPr wrap="square" lIns="0" tIns="0" rIns="0" bIns="0" rtlCol="0" anchor="t">
            <a:spAutoFit/>
          </a:bodyPr>
          <a:lstStyle/>
          <a:p>
            <a:pPr marL="0" indent="0" algn="just" rtl="1">
              <a:lnSpc>
                <a:spcPts val="2177"/>
              </a:lnSpc>
              <a:buNone/>
            </a:pPr>
            <a:r>
              <a:rPr lang="en-US" b="1" dirty="0" err="1">
                <a:solidFill>
                  <a:srgbClr val="272525"/>
                </a:solidFill>
                <a:latin typeface="Montserrat" pitchFamily="34" charset="0"/>
                <a:ea typeface="Montserrat" pitchFamily="34" charset="-122"/>
                <a:cs typeface="B Nazanin" panose="00000400000000000000" pitchFamily="2" charset="-78"/>
              </a:rPr>
              <a:t>اولین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قدم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اجرای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یادگیری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ماشین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تعریف</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دقیق</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روشن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مسئله‌ای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است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که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می‌خواهیم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را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حل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کنیم</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a:solidFill>
                  <a:srgbClr val="272525"/>
                </a:solidFill>
                <a:latin typeface="Montserrat" pitchFamily="34" charset="0"/>
                <a:ea typeface="Montserrat" pitchFamily="34" charset="-122"/>
                <a:cs typeface="B Nazanin" panose="00000400000000000000" pitchFamily="2" charset="-78"/>
              </a:rPr>
              <a:t> </a:t>
            </a:r>
            <a:r>
              <a:rPr lang="fa-IR"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شامل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مشخص</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کردن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ورودی‌ها</a:t>
            </a:r>
            <a:r>
              <a:rPr lang="en-US" b="1" dirty="0">
                <a:solidFill>
                  <a:srgbClr val="272525"/>
                </a:solidFill>
                <a:latin typeface="Montserrat" pitchFamily="34" charset="0"/>
                <a:ea typeface="Montserrat" pitchFamily="34" charset="-122"/>
                <a:cs typeface="B Nazanin" panose="00000400000000000000" pitchFamily="2" charset="-78"/>
              </a:rPr>
              <a:t> </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err="1">
                <a:solidFill>
                  <a:srgbClr val="272525"/>
                </a:solidFill>
                <a:latin typeface="Montserrat" pitchFamily="34" charset="0"/>
                <a:ea typeface="Montserrat" pitchFamily="34" charset="-122"/>
                <a:cs typeface="B Nazanin" panose="00000400000000000000" pitchFamily="2" charset="-78"/>
              </a:rPr>
              <a:t>داده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خام</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خروجی‌های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مورد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نظر</a:t>
            </a:r>
            <a:r>
              <a:rPr lang="en-US" b="1" dirty="0">
                <a:solidFill>
                  <a:srgbClr val="272525"/>
                </a:solidFill>
                <a:latin typeface="Montserrat" pitchFamily="34" charset="0"/>
                <a:ea typeface="Montserrat" pitchFamily="34" charset="-122"/>
                <a:cs typeface="B Nazanin" panose="00000400000000000000" pitchFamily="2" charset="-78"/>
              </a:rPr>
              <a:t> </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err="1">
                <a:solidFill>
                  <a:srgbClr val="272525"/>
                </a:solidFill>
                <a:latin typeface="Montserrat" pitchFamily="34" charset="0"/>
                <a:ea typeface="Montserrat" pitchFamily="34" charset="-122"/>
                <a:cs typeface="B Nazanin" panose="00000400000000000000" pitchFamily="2" charset="-78"/>
              </a:rPr>
              <a:t>هدف</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یا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نتیجه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مطلوب</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a:solidFill>
                  <a:srgbClr val="272525"/>
                </a:solidFill>
                <a:latin typeface="Montserrat" pitchFamily="34" charset="0"/>
                <a:ea typeface="Montserrat" pitchFamily="34" charset="-122"/>
                <a:cs typeface="B Nazanin" panose="00000400000000000000" pitchFamily="2" charset="-78"/>
              </a:rPr>
              <a:t>و </a:t>
            </a:r>
            <a:r>
              <a:rPr lang="en-US" b="1" dirty="0" err="1">
                <a:solidFill>
                  <a:srgbClr val="272525"/>
                </a:solidFill>
                <a:latin typeface="Montserrat" pitchFamily="34" charset="0"/>
                <a:ea typeface="Montserrat" pitchFamily="34" charset="-122"/>
                <a:cs typeface="B Nazanin" panose="00000400000000000000" pitchFamily="2" charset="-78"/>
              </a:rPr>
              <a:t>همچنین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تعیین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معیارهای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ارزیابی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عملکرد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مدل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است</a:t>
            </a:r>
            <a:r>
              <a:rPr lang="fa-IR"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برای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مثال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مسئله‌ای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مانند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پیش‌بینی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قیمت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سهام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ورودی‌ها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می‌توانند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شامل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شاخص‌های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بازار</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اخبار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مرتبط</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باشد</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خروجی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مورد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نظر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نیز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قیمت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سهام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زمان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آتی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خواهد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بود</a:t>
            </a:r>
            <a:r>
              <a:rPr lang="fa-IR" b="1" dirty="0">
                <a:solidFill>
                  <a:srgbClr val="272525"/>
                </a:solidFill>
                <a:latin typeface="Montserrat" pitchFamily="34" charset="0"/>
                <a:ea typeface="Montserrat" pitchFamily="34" charset="-122"/>
                <a:cs typeface="B Nazanin" panose="00000400000000000000" pitchFamily="2" charset="-78"/>
              </a:rPr>
              <a:t>. </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معیارهای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ارزیابی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عملکرد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نیز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می‌توانند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شامل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میزان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خطا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پیش‌بینی</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ضریب</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همبستگی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باشد</a:t>
            </a:r>
            <a:r>
              <a:rPr lang="en-US" b="1" dirty="0">
                <a:solidFill>
                  <a:srgbClr val="272525"/>
                </a:solidFill>
                <a:latin typeface="Montserrat" pitchFamily="34" charset="0"/>
                <a:ea typeface="Montserrat" pitchFamily="34" charset="-122"/>
                <a:cs typeface="B Nazanin" panose="00000400000000000000" pitchFamily="2" charset="-78"/>
              </a:rPr>
              <a:t>.</a:t>
            </a:r>
            <a:endParaRPr lang="en-US" b="1" dirty="0">
              <a:cs typeface="B Nazanin" panose="00000400000000000000" pitchFamily="2" charset="-78"/>
            </a:endParaRPr>
          </a:p>
        </p:txBody>
      </p:sp>
      <p:sp>
        <p:nvSpPr>
          <p:cNvPr id="50" name="TextBox 50"/>
          <p:cNvSpPr txBox="1"/>
          <p:nvPr/>
        </p:nvSpPr>
        <p:spPr>
          <a:xfrm>
            <a:off x="2956722" y="5775513"/>
            <a:ext cx="5894597" cy="1692771"/>
          </a:xfrm>
          <a:prstGeom prst="rect">
            <a:avLst/>
          </a:prstGeom>
        </p:spPr>
        <p:txBody>
          <a:bodyPr wrap="square" lIns="0" tIns="0" rIns="0" bIns="0" rtlCol="0" anchor="t">
            <a:spAutoFit/>
          </a:bodyPr>
          <a:lstStyle/>
          <a:p>
            <a:pPr marL="0" indent="0" algn="just" rtl="1">
              <a:lnSpc>
                <a:spcPts val="2177"/>
              </a:lnSpc>
              <a:buNone/>
            </a:pPr>
            <a:r>
              <a:rPr lang="en-US" b="1" dirty="0" err="1">
                <a:solidFill>
                  <a:srgbClr val="272525"/>
                </a:solidFill>
                <a:latin typeface="Montserrat" pitchFamily="34" charset="0"/>
                <a:ea typeface="Montserrat" pitchFamily="34" charset="-122"/>
                <a:cs typeface="Mitra" panose="00000400000000000000" pitchFamily="2" charset="-78"/>
              </a:rPr>
              <a:t>بعد</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از</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تعریف</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مسئله</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داده‌های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مورد</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نیاز</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را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باید</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جمع‌آوری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پاکسازی</a:t>
            </a:r>
            <a:r>
              <a:rPr lang="en-US" b="1" dirty="0">
                <a:solidFill>
                  <a:srgbClr val="272525"/>
                </a:solidFill>
                <a:latin typeface="Montserrat" pitchFamily="34" charset="0"/>
                <a:ea typeface="Montserrat" pitchFamily="34" charset="-122"/>
                <a:cs typeface="Mitra" panose="00000400000000000000" pitchFamily="2" charset="-78"/>
              </a:rPr>
              <a:t> و </a:t>
            </a:r>
            <a:r>
              <a:rPr lang="en-US" b="1" dirty="0" err="1">
                <a:solidFill>
                  <a:srgbClr val="272525"/>
                </a:solidFill>
                <a:latin typeface="Montserrat" pitchFamily="34" charset="0"/>
                <a:ea typeface="Montserrat" pitchFamily="34" charset="-122"/>
                <a:cs typeface="Mitra" panose="00000400000000000000" pitchFamily="2" charset="-78"/>
              </a:rPr>
              <a:t>آماده‌سازی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کرد</a:t>
            </a:r>
            <a:r>
              <a:rPr lang="fa-IR" b="1" dirty="0">
                <a:solidFill>
                  <a:srgbClr val="272525"/>
                </a:solidFill>
                <a:latin typeface="Montserrat" pitchFamily="34" charset="0"/>
                <a:ea typeface="Montserrat" pitchFamily="34" charset="-122"/>
                <a:cs typeface="Mitra" panose="00000400000000000000" pitchFamily="2" charset="-78"/>
              </a:rPr>
              <a:t>.</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این</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شامل</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به‌روزرسانی</a:t>
            </a:r>
            <a:r>
              <a:rPr lang="en-US" b="1" dirty="0">
                <a:solidFill>
                  <a:srgbClr val="272525"/>
                </a:solidFill>
                <a:latin typeface="Montserrat" pitchFamily="34" charset="0"/>
                <a:ea typeface="Montserrat" pitchFamily="34" charset="-122"/>
                <a:cs typeface="Mitra" panose="00000400000000000000" pitchFamily="2" charset="-78"/>
              </a:rPr>
              <a:t> و </a:t>
            </a:r>
            <a:r>
              <a:rPr lang="en-US" b="1" dirty="0" err="1">
                <a:solidFill>
                  <a:srgbClr val="272525"/>
                </a:solidFill>
                <a:latin typeface="Montserrat" pitchFamily="34" charset="0"/>
                <a:ea typeface="Montserrat" pitchFamily="34" charset="-122"/>
                <a:cs typeface="Mitra" panose="00000400000000000000" pitchFamily="2" charset="-78"/>
              </a:rPr>
              <a:t>تکمیل</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داده‌ها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مقابله</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مقادیر</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گمشده</a:t>
            </a:r>
            <a:r>
              <a:rPr lang="en-US" b="1" dirty="0">
                <a:solidFill>
                  <a:srgbClr val="272525"/>
                </a:solidFill>
                <a:latin typeface="Montserrat" pitchFamily="34" charset="0"/>
                <a:ea typeface="Montserrat" pitchFamily="34" charset="-122"/>
                <a:cs typeface="Mitra" panose="00000400000000000000" pitchFamily="2" charset="-78"/>
              </a:rPr>
              <a:t> و </a:t>
            </a:r>
            <a:r>
              <a:rPr lang="en-US" b="1" dirty="0" err="1">
                <a:solidFill>
                  <a:srgbClr val="272525"/>
                </a:solidFill>
                <a:latin typeface="Montserrat" pitchFamily="34" charset="0"/>
                <a:ea typeface="Montserrat" pitchFamily="34" charset="-122"/>
                <a:cs typeface="Mitra" panose="00000400000000000000" pitchFamily="2" charset="-78"/>
              </a:rPr>
              <a:t>پرت</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نرمال‌سازی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ویژگی‌ها</a:t>
            </a:r>
            <a:r>
              <a:rPr lang="en-US" b="1" dirty="0">
                <a:solidFill>
                  <a:srgbClr val="272525"/>
                </a:solidFill>
                <a:latin typeface="Montserrat" pitchFamily="34" charset="0"/>
                <a:ea typeface="Montserrat" pitchFamily="34" charset="-122"/>
                <a:cs typeface="Mitra" panose="00000400000000000000" pitchFamily="2" charset="-78"/>
              </a:rPr>
              <a:t> (features) و </a:t>
            </a:r>
            <a:r>
              <a:rPr lang="en-US" b="1" dirty="0" err="1">
                <a:solidFill>
                  <a:srgbClr val="272525"/>
                </a:solidFill>
                <a:latin typeface="Montserrat" pitchFamily="34" charset="0"/>
                <a:ea typeface="Montserrat" pitchFamily="34" charset="-122"/>
                <a:cs typeface="Mitra" panose="00000400000000000000" pitchFamily="2" charset="-78"/>
              </a:rPr>
              <a:t>همچنین</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تبدیل</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داده‌های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نامنظم</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به</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فرمت</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مناسب</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برای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استفاده</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در</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الگوریتم‌های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یادگیری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ماشین</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است</a:t>
            </a:r>
            <a:r>
              <a:rPr lang="fa-IR" b="1" dirty="0">
                <a:solidFill>
                  <a:srgbClr val="272525"/>
                </a:solidFill>
                <a:latin typeface="Montserrat" pitchFamily="34" charset="0"/>
                <a:ea typeface="Montserrat" pitchFamily="34" charset="-122"/>
                <a:cs typeface="Mitra" panose="00000400000000000000" pitchFamily="2" charset="-78"/>
              </a:rPr>
              <a:t>.</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این</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مرحله</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بسیار</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حیاتی</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است</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زیرا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کیفیت</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داده‌ها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مستقیما</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بر</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عملکرد</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مدل</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تأثیر</a:t>
            </a:r>
            <a:r>
              <a:rPr lang="en-US" b="1" dirty="0">
                <a:solidFill>
                  <a:srgbClr val="272525"/>
                </a:solidFill>
                <a:latin typeface="Montserrat" pitchFamily="34" charset="0"/>
                <a:ea typeface="Montserrat" pitchFamily="34" charset="-122"/>
                <a:cs typeface="Mitra" panose="00000400000000000000" pitchFamily="2" charset="-78"/>
              </a:rPr>
              <a:t> </a:t>
            </a:r>
            <a:r>
              <a:rPr lang="en-US" b="1" dirty="0" err="1">
                <a:solidFill>
                  <a:srgbClr val="272525"/>
                </a:solidFill>
                <a:latin typeface="Montserrat" pitchFamily="34" charset="0"/>
                <a:ea typeface="Montserrat" pitchFamily="34" charset="-122"/>
                <a:cs typeface="Mitra" panose="00000400000000000000" pitchFamily="2" charset="-78"/>
              </a:rPr>
              <a:t>می‌گذارد</a:t>
            </a:r>
            <a:r>
              <a:rPr lang="en-US" b="1" dirty="0">
                <a:solidFill>
                  <a:srgbClr val="272525"/>
                </a:solidFill>
                <a:latin typeface="Montserrat" pitchFamily="34" charset="0"/>
                <a:ea typeface="Montserrat" pitchFamily="34" charset="-122"/>
                <a:cs typeface="Mitra" panose="00000400000000000000" pitchFamily="2" charset="-78"/>
              </a:rPr>
              <a:t>.</a:t>
            </a:r>
            <a:endParaRPr lang="en-US" b="1" dirty="0">
              <a:cs typeface="Mitra" panose="00000400000000000000" pitchFamily="2" charset="-78"/>
            </a:endParaRPr>
          </a:p>
        </p:txBody>
      </p:sp>
      <p:sp>
        <p:nvSpPr>
          <p:cNvPr id="51" name="TextBox 51"/>
          <p:cNvSpPr txBox="1"/>
          <p:nvPr/>
        </p:nvSpPr>
        <p:spPr>
          <a:xfrm>
            <a:off x="2968128" y="8111384"/>
            <a:ext cx="5894597" cy="1692771"/>
          </a:xfrm>
          <a:prstGeom prst="rect">
            <a:avLst/>
          </a:prstGeom>
        </p:spPr>
        <p:txBody>
          <a:bodyPr wrap="square" lIns="0" tIns="0" rIns="0" bIns="0" rtlCol="0" anchor="t">
            <a:spAutoFit/>
          </a:bodyPr>
          <a:lstStyle/>
          <a:p>
            <a:pPr marL="0" indent="0" algn="just" rtl="1">
              <a:lnSpc>
                <a:spcPts val="2177"/>
              </a:lnSpc>
              <a:buNone/>
            </a:pPr>
            <a:r>
              <a:rPr lang="en-US" b="1" dirty="0" err="1">
                <a:solidFill>
                  <a:srgbClr val="272525"/>
                </a:solidFill>
                <a:latin typeface="Montserrat" pitchFamily="34" charset="0"/>
                <a:ea typeface="Montserrat" pitchFamily="34" charset="-122"/>
                <a:cs typeface="B Nazanin" panose="00000400000000000000" pitchFamily="2" charset="-78"/>
              </a:rPr>
              <a:t>پس</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آماده‌سازی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داده‌ها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باید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الگوریتم‌های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یادگیری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ماشینی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مناسب</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را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انتخاب</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آموزش</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دهیم</a:t>
            </a:r>
            <a:r>
              <a:rPr lang="fa-IR" b="1" dirty="0">
                <a:solidFill>
                  <a:srgbClr val="272525"/>
                </a:solidFill>
                <a:latin typeface="Montserrat" pitchFamily="34" charset="0"/>
                <a:ea typeface="Montserrat" pitchFamily="34" charset="-122"/>
                <a:cs typeface="B Nazanin" panose="00000400000000000000" pitchFamily="2" charset="-78"/>
              </a:rPr>
              <a:t>.</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شامل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تنظیم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پارامترهای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مدل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آموزش</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مدل</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روی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داده‌های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آموزشی</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نهایت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ارزیابی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عملکرد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روی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داده‌های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آزمایشی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است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در</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این</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مرحله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مهم</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است</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که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روش‌های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آموزش</a:t>
            </a:r>
            <a:r>
              <a:rPr lang="en-US" b="1" dirty="0">
                <a:solidFill>
                  <a:srgbClr val="272525"/>
                </a:solidFill>
                <a:latin typeface="Montserrat" pitchFamily="34" charset="0"/>
                <a:ea typeface="Montserrat" pitchFamily="34" charset="-122"/>
                <a:cs typeface="B Nazanin" panose="00000400000000000000" pitchFamily="2" charset="-78"/>
              </a:rPr>
              <a:t> و </a:t>
            </a:r>
            <a:r>
              <a:rPr lang="en-US" b="1" dirty="0" err="1">
                <a:solidFill>
                  <a:srgbClr val="272525"/>
                </a:solidFill>
                <a:latin typeface="Montserrat" pitchFamily="34" charset="0"/>
                <a:ea typeface="Montserrat" pitchFamily="34" charset="-122"/>
                <a:cs typeface="B Nazanin" panose="00000400000000000000" pitchFamily="2" charset="-78"/>
              </a:rPr>
              <a:t>ارزیابی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مناسب</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استفاده</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شود</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تا</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از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بروز</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مشکلاتی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مانند</a:t>
            </a:r>
            <a:r>
              <a:rPr lang="en-US" b="1" dirty="0">
                <a:solidFill>
                  <a:srgbClr val="272525"/>
                </a:solidFill>
                <a:latin typeface="Montserrat" pitchFamily="34" charset="0"/>
                <a:ea typeface="Montserrat" pitchFamily="34" charset="-122"/>
                <a:cs typeface="B Nazanin" panose="00000400000000000000" pitchFamily="2" charset="-78"/>
              </a:rPr>
              <a:t> over-fitting و under-fitting </a:t>
            </a:r>
            <a:r>
              <a:rPr lang="en-US" b="1" dirty="0" err="1">
                <a:solidFill>
                  <a:srgbClr val="272525"/>
                </a:solidFill>
                <a:latin typeface="Montserrat" pitchFamily="34" charset="0"/>
                <a:ea typeface="Montserrat" pitchFamily="34" charset="-122"/>
                <a:cs typeface="B Nazanin" panose="00000400000000000000" pitchFamily="2" charset="-78"/>
              </a:rPr>
              <a:t>جلوگیری</a:t>
            </a:r>
            <a:r>
              <a:rPr lang="en-US" b="1" dirty="0">
                <a:solidFill>
                  <a:srgbClr val="272525"/>
                </a:solidFill>
                <a:latin typeface="Montserrat" pitchFamily="34" charset="0"/>
                <a:ea typeface="Montserrat" pitchFamily="34" charset="-122"/>
                <a:cs typeface="B Nazanin" panose="00000400000000000000" pitchFamily="2" charset="-78"/>
              </a:rPr>
              <a:t> </a:t>
            </a:r>
            <a:r>
              <a:rPr lang="en-US" b="1" dirty="0" err="1">
                <a:solidFill>
                  <a:srgbClr val="272525"/>
                </a:solidFill>
                <a:latin typeface="Montserrat" pitchFamily="34" charset="0"/>
                <a:ea typeface="Montserrat" pitchFamily="34" charset="-122"/>
                <a:cs typeface="B Nazanin" panose="00000400000000000000" pitchFamily="2" charset="-78"/>
              </a:rPr>
              <a:t>شود</a:t>
            </a:r>
            <a:r>
              <a:rPr lang="en-US" b="1" dirty="0">
                <a:solidFill>
                  <a:srgbClr val="272525"/>
                </a:solidFill>
                <a:latin typeface="Montserrat" pitchFamily="34" charset="0"/>
                <a:ea typeface="Montserrat" pitchFamily="34" charset="-122"/>
                <a:cs typeface="B Nazanin" panose="00000400000000000000" pitchFamily="2" charset="-78"/>
              </a:rPr>
              <a:t>.</a:t>
            </a:r>
            <a:endParaRPr lang="en-US" b="1" dirty="0">
              <a:cs typeface="B Nazanin" panose="00000400000000000000" pitchFamily="2" charset="-78"/>
            </a:endParaRPr>
          </a:p>
        </p:txBody>
      </p:sp>
      <p:sp>
        <p:nvSpPr>
          <p:cNvPr id="53" name="Hexagon 52">
            <a:extLst>
              <a:ext uri="{FF2B5EF4-FFF2-40B4-BE49-F238E27FC236}">
                <a16:creationId xmlns:a16="http://schemas.microsoft.com/office/drawing/2014/main" id="{8798114F-AE4E-5981-F356-D5CE83CA4938}"/>
              </a:ext>
            </a:extLst>
          </p:cNvPr>
          <p:cNvSpPr/>
          <p:nvPr/>
        </p:nvSpPr>
        <p:spPr>
          <a:xfrm>
            <a:off x="10553381" y="3164588"/>
            <a:ext cx="5622507" cy="5376479"/>
          </a:xfrm>
          <a:prstGeom prst="hexagon">
            <a:avLst/>
          </a:prstGeom>
          <a:blipFill>
            <a:blip r:embed="rId1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F7D612-A1DB-4A0E-C98C-38AD598F1F8E}"/>
              </a:ext>
            </a:extLst>
          </p:cNvPr>
          <p:cNvSpPr txBox="1"/>
          <p:nvPr/>
        </p:nvSpPr>
        <p:spPr>
          <a:xfrm>
            <a:off x="15342654" y="9383082"/>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9912529"/>
            <a:ext cx="21354623" cy="2652117"/>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9912529"/>
            <a:ext cx="11022791" cy="2652117"/>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9912529"/>
            <a:ext cx="8400463" cy="2652117"/>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28700" y="4413859"/>
            <a:ext cx="5133946" cy="4464918"/>
            <a:chOff x="0" y="0"/>
            <a:chExt cx="1352150" cy="1175946"/>
          </a:xfrm>
        </p:grpSpPr>
        <p:sp>
          <p:nvSpPr>
            <p:cNvPr id="14" name="Freeform 14"/>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15" name="TextBox 15"/>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130073" y="4413859"/>
            <a:ext cx="5133946" cy="4464918"/>
            <a:chOff x="0" y="0"/>
            <a:chExt cx="1352150" cy="1175946"/>
          </a:xfrm>
        </p:grpSpPr>
        <p:sp>
          <p:nvSpPr>
            <p:cNvPr id="17" name="Freeform 17"/>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18" name="TextBox 18"/>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577027" y="3352412"/>
            <a:ext cx="5133946" cy="4464918"/>
            <a:chOff x="0" y="0"/>
            <a:chExt cx="1352150" cy="1175946"/>
          </a:xfrm>
        </p:grpSpPr>
        <p:sp>
          <p:nvSpPr>
            <p:cNvPr id="20" name="Freeform 20"/>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21" name="TextBox 21"/>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427572" y="3399071"/>
            <a:ext cx="2336202" cy="2029576"/>
          </a:xfrm>
          <a:custGeom>
            <a:avLst/>
            <a:gdLst/>
            <a:ahLst/>
            <a:cxnLst/>
            <a:rect l="l" t="t" r="r" b="b"/>
            <a:pathLst>
              <a:path w="2336202" h="2029576">
                <a:moveTo>
                  <a:pt x="0" y="0"/>
                </a:moveTo>
                <a:lnTo>
                  <a:pt x="2336202" y="0"/>
                </a:lnTo>
                <a:lnTo>
                  <a:pt x="2336202"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3528944" y="3399071"/>
            <a:ext cx="2336202" cy="2029576"/>
          </a:xfrm>
          <a:custGeom>
            <a:avLst/>
            <a:gdLst/>
            <a:ahLst/>
            <a:cxnLst/>
            <a:rect l="l" t="t" r="r" b="b"/>
            <a:pathLst>
              <a:path w="2336202" h="2029576">
                <a:moveTo>
                  <a:pt x="0" y="0"/>
                </a:moveTo>
                <a:lnTo>
                  <a:pt x="2336203" y="0"/>
                </a:lnTo>
                <a:lnTo>
                  <a:pt x="2336203"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7975899" y="2337624"/>
            <a:ext cx="2336202" cy="2029576"/>
          </a:xfrm>
          <a:custGeom>
            <a:avLst/>
            <a:gdLst/>
            <a:ahLst/>
            <a:cxnLst/>
            <a:rect l="l" t="t" r="r" b="b"/>
            <a:pathLst>
              <a:path w="2336202" h="2029576">
                <a:moveTo>
                  <a:pt x="0" y="0"/>
                </a:moveTo>
                <a:lnTo>
                  <a:pt x="2336202" y="0"/>
                </a:lnTo>
                <a:lnTo>
                  <a:pt x="2336202"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2551942" y="3507118"/>
            <a:ext cx="2087461" cy="1813482"/>
          </a:xfrm>
          <a:custGeom>
            <a:avLst/>
            <a:gdLst/>
            <a:ahLst/>
            <a:cxnLst/>
            <a:rect l="l" t="t" r="r" b="b"/>
            <a:pathLst>
              <a:path w="2087461" h="1813482">
                <a:moveTo>
                  <a:pt x="0" y="0"/>
                </a:moveTo>
                <a:lnTo>
                  <a:pt x="2087461" y="0"/>
                </a:lnTo>
                <a:lnTo>
                  <a:pt x="2087461"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100269" y="2445671"/>
            <a:ext cx="2087461" cy="1813482"/>
          </a:xfrm>
          <a:custGeom>
            <a:avLst/>
            <a:gdLst/>
            <a:ahLst/>
            <a:cxnLst/>
            <a:rect l="l" t="t" r="r" b="b"/>
            <a:pathLst>
              <a:path w="2087461" h="1813482">
                <a:moveTo>
                  <a:pt x="0" y="0"/>
                </a:moveTo>
                <a:lnTo>
                  <a:pt x="2087462" y="0"/>
                </a:lnTo>
                <a:lnTo>
                  <a:pt x="2087462"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3653315" y="3507118"/>
            <a:ext cx="2087461" cy="1813482"/>
          </a:xfrm>
          <a:custGeom>
            <a:avLst/>
            <a:gdLst/>
            <a:ahLst/>
            <a:cxnLst/>
            <a:rect l="l" t="t" r="r" b="b"/>
            <a:pathLst>
              <a:path w="2087461" h="1813482">
                <a:moveTo>
                  <a:pt x="0" y="0"/>
                </a:moveTo>
                <a:lnTo>
                  <a:pt x="2087461" y="0"/>
                </a:lnTo>
                <a:lnTo>
                  <a:pt x="2087461"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2940011" y="3758197"/>
            <a:ext cx="1311324" cy="1311324"/>
          </a:xfrm>
          <a:custGeom>
            <a:avLst/>
            <a:gdLst/>
            <a:ahLst/>
            <a:cxnLst/>
            <a:rect l="l" t="t" r="r" b="b"/>
            <a:pathLst>
              <a:path w="1311324" h="1311324">
                <a:moveTo>
                  <a:pt x="0" y="0"/>
                </a:moveTo>
                <a:lnTo>
                  <a:pt x="1311324" y="0"/>
                </a:lnTo>
                <a:lnTo>
                  <a:pt x="1311324" y="1311324"/>
                </a:lnTo>
                <a:lnTo>
                  <a:pt x="0" y="1311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8534217" y="2752608"/>
            <a:ext cx="1219566" cy="1199609"/>
          </a:xfrm>
          <a:custGeom>
            <a:avLst/>
            <a:gdLst/>
            <a:ahLst/>
            <a:cxnLst/>
            <a:rect l="l" t="t" r="r" b="b"/>
            <a:pathLst>
              <a:path w="1219566" h="1199609">
                <a:moveTo>
                  <a:pt x="0" y="0"/>
                </a:moveTo>
                <a:lnTo>
                  <a:pt x="1219566" y="0"/>
                </a:lnTo>
                <a:lnTo>
                  <a:pt x="1219566" y="1199609"/>
                </a:lnTo>
                <a:lnTo>
                  <a:pt x="0" y="1199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4181712" y="3802448"/>
            <a:ext cx="1180024" cy="1222823"/>
          </a:xfrm>
          <a:custGeom>
            <a:avLst/>
            <a:gdLst/>
            <a:ahLst/>
            <a:cxnLst/>
            <a:rect l="l" t="t" r="r" b="b"/>
            <a:pathLst>
              <a:path w="1180024" h="1222823">
                <a:moveTo>
                  <a:pt x="0" y="0"/>
                </a:moveTo>
                <a:lnTo>
                  <a:pt x="1180024" y="0"/>
                </a:lnTo>
                <a:lnTo>
                  <a:pt x="1180024" y="1222823"/>
                </a:lnTo>
                <a:lnTo>
                  <a:pt x="0" y="12228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5168385" y="1009650"/>
            <a:ext cx="7951230" cy="704850"/>
          </a:xfrm>
          <a:prstGeom prst="rect">
            <a:avLst/>
          </a:prstGeom>
        </p:spPr>
        <p:txBody>
          <a:bodyPr lIns="0" tIns="0" rIns="0" bIns="0" rtlCol="0" anchor="t">
            <a:spAutoFit/>
          </a:bodyPr>
          <a:lstStyle/>
          <a:p>
            <a:pPr marL="0" indent="0" algn="ctr" rtl="1">
              <a:lnSpc>
                <a:spcPts val="5317"/>
              </a:lnSpc>
              <a:buNone/>
            </a:pPr>
            <a:r>
              <a:rPr lang="en-US" sz="4500" spc="-135" dirty="0" err="1">
                <a:solidFill>
                  <a:srgbClr val="000000"/>
                </a:solidFill>
                <a:latin typeface="Poppins Bold"/>
                <a:cs typeface="2  Farnaz" panose="00000400000000000000" pitchFamily="2" charset="-78"/>
              </a:rPr>
              <a:t>اهمیت</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داده‌ها</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در</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یادگیری</a:t>
            </a:r>
            <a:r>
              <a:rPr lang="en-US" sz="4500" spc="-135" dirty="0">
                <a:solidFill>
                  <a:srgbClr val="000000"/>
                </a:solidFill>
                <a:latin typeface="Poppins Bold"/>
                <a:cs typeface="2  Farnaz" panose="00000400000000000000" pitchFamily="2" charset="-78"/>
              </a:rPr>
              <a:t> </a:t>
            </a:r>
            <a:r>
              <a:rPr lang="en-US" sz="4500" spc="-135" dirty="0" err="1">
                <a:solidFill>
                  <a:srgbClr val="000000"/>
                </a:solidFill>
                <a:latin typeface="Poppins Bold"/>
                <a:cs typeface="2  Farnaz" panose="00000400000000000000" pitchFamily="2" charset="-78"/>
              </a:rPr>
              <a:t>ماشین</a:t>
            </a:r>
            <a:endParaRPr lang="en-US" sz="4500" spc="-135" dirty="0">
              <a:solidFill>
                <a:srgbClr val="000000"/>
              </a:solidFill>
              <a:latin typeface="Poppins Bold"/>
              <a:cs typeface="2  Farnaz" panose="00000400000000000000" pitchFamily="2" charset="-78"/>
            </a:endParaRPr>
          </a:p>
        </p:txBody>
      </p:sp>
      <p:sp>
        <p:nvSpPr>
          <p:cNvPr id="32" name="TextBox 32"/>
          <p:cNvSpPr txBox="1"/>
          <p:nvPr/>
        </p:nvSpPr>
        <p:spPr>
          <a:xfrm>
            <a:off x="2022961" y="5813668"/>
            <a:ext cx="3145424"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cs typeface="B Nazanin" panose="00000400000000000000" pitchFamily="2" charset="-78"/>
                <a:sym typeface="Poppins Bold"/>
              </a:rPr>
              <a:t>تنوع داده ها</a:t>
            </a:r>
            <a:endParaRPr lang="en-US" sz="4800" dirty="0">
              <a:solidFill>
                <a:srgbClr val="FFBC00"/>
              </a:solidFill>
              <a:latin typeface="Poppins Bold"/>
              <a:cs typeface="B Nazanin" panose="00000400000000000000" pitchFamily="2" charset="-78"/>
              <a:sym typeface="Poppins Bold"/>
            </a:endParaRPr>
          </a:p>
        </p:txBody>
      </p:sp>
      <p:sp>
        <p:nvSpPr>
          <p:cNvPr id="33" name="TextBox 33"/>
          <p:cNvSpPr txBox="1"/>
          <p:nvPr/>
        </p:nvSpPr>
        <p:spPr>
          <a:xfrm>
            <a:off x="12684722" y="5813668"/>
            <a:ext cx="4024648"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ea typeface="Poppins Bold"/>
                <a:cs typeface="B Nazanin" panose="00000400000000000000" pitchFamily="2" charset="-78"/>
                <a:sym typeface="Poppins Bold"/>
              </a:rPr>
              <a:t>حجم داده ها</a:t>
            </a:r>
            <a:endParaRPr lang="en-US" sz="4800" dirty="0">
              <a:solidFill>
                <a:srgbClr val="FFBC00"/>
              </a:solidFill>
              <a:latin typeface="Poppins Bold"/>
              <a:ea typeface="Poppins Bold"/>
              <a:cs typeface="B Nazanin" panose="00000400000000000000" pitchFamily="2" charset="-78"/>
              <a:sym typeface="Poppins Bold"/>
            </a:endParaRPr>
          </a:p>
        </p:txBody>
      </p:sp>
      <p:sp>
        <p:nvSpPr>
          <p:cNvPr id="34" name="TextBox 34"/>
          <p:cNvSpPr txBox="1"/>
          <p:nvPr/>
        </p:nvSpPr>
        <p:spPr>
          <a:xfrm>
            <a:off x="7166984" y="4752221"/>
            <a:ext cx="3954033"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cs typeface="B Nazanin" panose="00000400000000000000" pitchFamily="2" charset="-78"/>
                <a:sym typeface="Poppins Bold"/>
              </a:rPr>
              <a:t>کیفیت داده ها</a:t>
            </a:r>
            <a:endParaRPr lang="en-US" sz="4800" dirty="0">
              <a:solidFill>
                <a:srgbClr val="FFBC00"/>
              </a:solidFill>
              <a:latin typeface="Poppins Bold"/>
              <a:cs typeface="B Nazanin" panose="00000400000000000000" pitchFamily="2" charset="-78"/>
              <a:sym typeface="Poppins Bold"/>
            </a:endParaRPr>
          </a:p>
        </p:txBody>
      </p:sp>
      <p:sp>
        <p:nvSpPr>
          <p:cNvPr id="35" name="TextBox 35"/>
          <p:cNvSpPr txBox="1"/>
          <p:nvPr/>
        </p:nvSpPr>
        <p:spPr>
          <a:xfrm>
            <a:off x="1247926" y="6557253"/>
            <a:ext cx="4695494" cy="1723549"/>
          </a:xfrm>
          <a:prstGeom prst="rect">
            <a:avLst/>
          </a:prstGeom>
        </p:spPr>
        <p:txBody>
          <a:bodyPr lIns="0" tIns="0" rIns="0" bIns="0" rtlCol="0" anchor="t">
            <a:spAutoFit/>
          </a:bodyPr>
          <a:lstStyle/>
          <a:p>
            <a:pPr algn="just" rtl="1"/>
            <a:r>
              <a:rPr lang="fa-IR" sz="2800" dirty="0">
                <a:solidFill>
                  <a:srgbClr val="FFFFFF"/>
                </a:solidFill>
                <a:latin typeface="Poppins"/>
                <a:cs typeface="B Nazanin" panose="00000400000000000000" pitchFamily="2" charset="-78"/>
                <a:sym typeface="Poppins"/>
              </a:rPr>
              <a:t>داشتن مجموعه‌ای متنوع از داده‌ها که انواع مختلف نمونه‌ها را پوشش دهد، به مدل‌ها اجازه می‌دهد تا در مواجهه با موارد جدید بهتر عمل کنند.</a:t>
            </a:r>
          </a:p>
        </p:txBody>
      </p:sp>
      <p:sp>
        <p:nvSpPr>
          <p:cNvPr id="36" name="TextBox 36"/>
          <p:cNvSpPr txBox="1"/>
          <p:nvPr/>
        </p:nvSpPr>
        <p:spPr>
          <a:xfrm>
            <a:off x="12349299" y="6557253"/>
            <a:ext cx="4695494" cy="1723549"/>
          </a:xfrm>
          <a:prstGeom prst="rect">
            <a:avLst/>
          </a:prstGeom>
        </p:spPr>
        <p:txBody>
          <a:bodyPr lIns="0" tIns="0" rIns="0" bIns="0" rtlCol="0" anchor="t">
            <a:spAutoFit/>
          </a:bodyPr>
          <a:lstStyle/>
          <a:p>
            <a:pPr algn="just" rtl="1"/>
            <a:r>
              <a:rPr lang="fa-IR" sz="2800" dirty="0">
                <a:solidFill>
                  <a:srgbClr val="FFFFFF"/>
                </a:solidFill>
                <a:latin typeface="Poppins"/>
                <a:ea typeface="Poppins"/>
                <a:cs typeface="B Nazanin" panose="00000400000000000000" pitchFamily="2" charset="-78"/>
                <a:sym typeface="Poppins"/>
              </a:rPr>
              <a:t>هرچه حجم داده‌های آموزشی بیشتر باشد، مدل‌های یادگیری ماشین می‌توانند الگوها و ارتباطات پیچیده‌تری را شناسایی کنند و پیش‌بینی‌های دقیق‌تری ارائه دهند.</a:t>
            </a:r>
          </a:p>
        </p:txBody>
      </p:sp>
      <p:sp>
        <p:nvSpPr>
          <p:cNvPr id="37" name="TextBox 37"/>
          <p:cNvSpPr txBox="1"/>
          <p:nvPr/>
        </p:nvSpPr>
        <p:spPr>
          <a:xfrm>
            <a:off x="6796253" y="5495806"/>
            <a:ext cx="4695494" cy="1723549"/>
          </a:xfrm>
          <a:prstGeom prst="rect">
            <a:avLst/>
          </a:prstGeom>
        </p:spPr>
        <p:txBody>
          <a:bodyPr lIns="0" tIns="0" rIns="0" bIns="0" rtlCol="0" anchor="t">
            <a:spAutoFit/>
          </a:bodyPr>
          <a:lstStyle/>
          <a:p>
            <a:pPr algn="just" rtl="1"/>
            <a:r>
              <a:rPr lang="fa-IR" sz="2800" dirty="0">
                <a:solidFill>
                  <a:srgbClr val="FFFFFF"/>
                </a:solidFill>
                <a:latin typeface="Poppins"/>
                <a:cs typeface="B Nazanin" panose="00000400000000000000" pitchFamily="2" charset="-78"/>
                <a:sym typeface="Poppins"/>
              </a:rPr>
              <a:t>داده‌های با کیفیت بالا و به‌روز شامل ویژگی‌های مرتبط و صحیح هستند. این امر به مدل‌ها اجازه می‌دهد تا بهتر آموزش ببینند و عملکرد بهتری داشته باشند</a:t>
            </a:r>
            <a:r>
              <a:rPr lang="fa-IR" sz="1800" dirty="0">
                <a:solidFill>
                  <a:srgbClr val="FFFFFF"/>
                </a:solidFill>
                <a:latin typeface="Poppins"/>
                <a:ea typeface="Poppins"/>
                <a:cs typeface="Poppins"/>
                <a:sym typeface="Poppins"/>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2535737"/>
            <a:ext cx="7822618" cy="6722563"/>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BC00"/>
            </a:solidFill>
            <a:ln w="266700" cap="sq">
              <a:solidFill>
                <a:srgbClr val="393939"/>
              </a:solidFill>
              <a:prstDash val="solid"/>
              <a:miter/>
            </a:ln>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168385" y="1009650"/>
            <a:ext cx="7951230" cy="682879"/>
          </a:xfrm>
          <a:prstGeom prst="rect">
            <a:avLst/>
          </a:prstGeom>
        </p:spPr>
        <p:txBody>
          <a:bodyPr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پیش پردازش داده‌ها</a:t>
            </a:r>
          </a:p>
        </p:txBody>
      </p:sp>
      <p:sp>
        <p:nvSpPr>
          <p:cNvPr id="11" name="Freeform 11"/>
          <p:cNvSpPr/>
          <p:nvPr/>
        </p:nvSpPr>
        <p:spPr>
          <a:xfrm>
            <a:off x="9389782" y="2743167"/>
            <a:ext cx="1397637" cy="1214197"/>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9389782" y="4440778"/>
            <a:ext cx="1397637" cy="1214197"/>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9389782" y="6138726"/>
            <a:ext cx="1397637" cy="1214197"/>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9389782" y="7836673"/>
            <a:ext cx="1397637" cy="1214197"/>
          </a:xfrm>
          <a:custGeom>
            <a:avLst/>
            <a:gdLst/>
            <a:ahLst/>
            <a:cxnLst/>
            <a:rect l="l" t="t" r="r" b="b"/>
            <a:pathLst>
              <a:path w="1397637" h="121419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9489447" y="2829751"/>
            <a:ext cx="1198307" cy="1041029"/>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9489447" y="4527362"/>
            <a:ext cx="1198307" cy="1041029"/>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9489447" y="6225310"/>
            <a:ext cx="1198307" cy="1041029"/>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9489447" y="7923257"/>
            <a:ext cx="1198307" cy="1041029"/>
          </a:xfrm>
          <a:custGeom>
            <a:avLst/>
            <a:gdLst/>
            <a:ahLst/>
            <a:cxnLst/>
            <a:rect l="l" t="t" r="r" b="b"/>
            <a:pathLst>
              <a:path w="1198307" h="1041029">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9638814" y="2959327"/>
            <a:ext cx="899572" cy="781878"/>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9638814" y="4656938"/>
            <a:ext cx="899572" cy="781878"/>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9638814" y="6354885"/>
            <a:ext cx="899572" cy="781878"/>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9638814" y="8052833"/>
            <a:ext cx="899572" cy="781878"/>
          </a:xfrm>
          <a:custGeom>
            <a:avLst/>
            <a:gdLst/>
            <a:ahLst/>
            <a:cxnLst/>
            <a:rect l="l" t="t" r="r" b="b"/>
            <a:pathLst>
              <a:path w="899572" h="781878">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TextBox 23"/>
          <p:cNvSpPr txBox="1"/>
          <p:nvPr/>
        </p:nvSpPr>
        <p:spPr>
          <a:xfrm>
            <a:off x="11010974" y="2705853"/>
            <a:ext cx="2547350" cy="450123"/>
          </a:xfrm>
          <a:prstGeom prst="rect">
            <a:avLst/>
          </a:prstGeom>
        </p:spPr>
        <p:txBody>
          <a:bodyPr lIns="0" tIns="0" rIns="0" bIns="0" rtlCol="0" anchor="t">
            <a:spAutoFit/>
          </a:bodyPr>
          <a:lstStyle/>
          <a:p>
            <a:pPr algn="l">
              <a:lnSpc>
                <a:spcPts val="3449"/>
              </a:lnSpc>
            </a:pPr>
            <a:r>
              <a:rPr lang="fa-IR" sz="3200" b="1" dirty="0">
                <a:solidFill>
                  <a:srgbClr val="393939"/>
                </a:solidFill>
                <a:latin typeface="Poppins Bold"/>
                <a:ea typeface="Poppins Bold"/>
                <a:cs typeface="B Nazanin" panose="00000400000000000000" pitchFamily="2" charset="-78"/>
                <a:sym typeface="Poppins Bold"/>
              </a:rPr>
              <a:t>پاکسازی داده‌ها</a:t>
            </a:r>
          </a:p>
        </p:txBody>
      </p:sp>
      <p:sp>
        <p:nvSpPr>
          <p:cNvPr id="24" name="TextBox 24"/>
          <p:cNvSpPr txBox="1"/>
          <p:nvPr/>
        </p:nvSpPr>
        <p:spPr>
          <a:xfrm>
            <a:off x="11010974" y="4403464"/>
            <a:ext cx="3924338" cy="450123"/>
          </a:xfrm>
          <a:prstGeom prst="rect">
            <a:avLst/>
          </a:prstGeom>
        </p:spPr>
        <p:txBody>
          <a:bodyPr lIns="0" tIns="0" rIns="0" bIns="0" rtlCol="0" anchor="t">
            <a:spAutoFit/>
          </a:bodyPr>
          <a:lstStyle/>
          <a:p>
            <a:pPr>
              <a:lnSpc>
                <a:spcPts val="3449"/>
              </a:lnSpc>
            </a:pPr>
            <a:r>
              <a:rPr lang="fa-IR" sz="3200" b="1" dirty="0">
                <a:solidFill>
                  <a:srgbClr val="393939"/>
                </a:solidFill>
                <a:latin typeface="Poppins Bold"/>
                <a:cs typeface="B Nazanin" panose="00000400000000000000" pitchFamily="2" charset="-78"/>
                <a:sym typeface="Poppins Bold"/>
              </a:rPr>
              <a:t>نرمال‌سازی</a:t>
            </a:r>
          </a:p>
        </p:txBody>
      </p:sp>
      <p:sp>
        <p:nvSpPr>
          <p:cNvPr id="25" name="TextBox 25"/>
          <p:cNvSpPr txBox="1"/>
          <p:nvPr/>
        </p:nvSpPr>
        <p:spPr>
          <a:xfrm>
            <a:off x="11010974" y="6101412"/>
            <a:ext cx="3162226" cy="872034"/>
          </a:xfrm>
          <a:prstGeom prst="rect">
            <a:avLst/>
          </a:prstGeom>
        </p:spPr>
        <p:txBody>
          <a:bodyPr wrap="square" lIns="0" tIns="0" rIns="0" bIns="0" rtlCol="0" anchor="t">
            <a:spAutoFit/>
          </a:bodyPr>
          <a:lstStyle/>
          <a:p>
            <a:pPr>
              <a:lnSpc>
                <a:spcPts val="3449"/>
              </a:lnSpc>
            </a:pPr>
            <a:r>
              <a:rPr lang="fa-IR" sz="3200" b="1" dirty="0">
                <a:solidFill>
                  <a:srgbClr val="393939"/>
                </a:solidFill>
                <a:latin typeface="Poppins Bold"/>
                <a:cs typeface="B Nazanin" panose="00000400000000000000" pitchFamily="2" charset="-78"/>
                <a:sym typeface="Poppins Bold"/>
              </a:rPr>
              <a:t>انتخاب ویژگی‌ها</a:t>
            </a:r>
          </a:p>
          <a:p>
            <a:pPr algn="l">
              <a:lnSpc>
                <a:spcPts val="3449"/>
              </a:lnSpc>
            </a:pPr>
            <a:endParaRPr lang="en-US" sz="2999" dirty="0">
              <a:solidFill>
                <a:srgbClr val="393939"/>
              </a:solidFill>
              <a:latin typeface="Poppins Bold"/>
              <a:ea typeface="Poppins Bold"/>
              <a:cs typeface="Poppins Bold"/>
              <a:sym typeface="Poppins Bold"/>
            </a:endParaRPr>
          </a:p>
        </p:txBody>
      </p:sp>
      <p:sp>
        <p:nvSpPr>
          <p:cNvPr id="26" name="TextBox 26"/>
          <p:cNvSpPr txBox="1"/>
          <p:nvPr/>
        </p:nvSpPr>
        <p:spPr>
          <a:xfrm>
            <a:off x="11010974" y="7799359"/>
            <a:ext cx="2547350" cy="450123"/>
          </a:xfrm>
          <a:prstGeom prst="rect">
            <a:avLst/>
          </a:prstGeom>
        </p:spPr>
        <p:txBody>
          <a:bodyPr lIns="0" tIns="0" rIns="0" bIns="0" rtlCol="0" anchor="t">
            <a:spAutoFit/>
          </a:bodyPr>
          <a:lstStyle/>
          <a:p>
            <a:pPr>
              <a:lnSpc>
                <a:spcPts val="3449"/>
              </a:lnSpc>
            </a:pPr>
            <a:r>
              <a:rPr lang="fa-IR" sz="3200" b="1" dirty="0">
                <a:solidFill>
                  <a:srgbClr val="393939"/>
                </a:solidFill>
                <a:latin typeface="Poppins Bold"/>
                <a:cs typeface="B Nazanin" panose="00000400000000000000" pitchFamily="2" charset="-78"/>
                <a:sym typeface="Poppins Bold"/>
              </a:rPr>
              <a:t>تبدیل ویژگی‌ها</a:t>
            </a:r>
          </a:p>
        </p:txBody>
      </p:sp>
      <p:sp>
        <p:nvSpPr>
          <p:cNvPr id="27" name="TextBox 27"/>
          <p:cNvSpPr txBox="1"/>
          <p:nvPr/>
        </p:nvSpPr>
        <p:spPr>
          <a:xfrm>
            <a:off x="11010974" y="3251728"/>
            <a:ext cx="6248326" cy="738664"/>
          </a:xfrm>
          <a:prstGeom prst="rect">
            <a:avLst/>
          </a:prstGeom>
        </p:spPr>
        <p:txBody>
          <a:bodyPr lIns="0" tIns="0" rIns="0" bIns="0" rtlCol="0" anchor="t">
            <a:spAutoFit/>
          </a:bodyPr>
          <a:lstStyle/>
          <a:p>
            <a:pPr rtl="1"/>
            <a:r>
              <a:rPr lang="fa-IR" sz="2400" dirty="0">
                <a:solidFill>
                  <a:srgbClr val="000000"/>
                </a:solidFill>
                <a:latin typeface="Poppins"/>
                <a:ea typeface="Poppins"/>
                <a:cs typeface="B Nazanin" panose="00000400000000000000" pitchFamily="2" charset="-78"/>
                <a:sym typeface="Poppins"/>
              </a:rPr>
              <a:t>شناسایی و برطرف کردن خطاها، مقادیر گمشده و نویز موجود در داده‌ها برای بهبود کیفیت و درستی آنها.</a:t>
            </a:r>
          </a:p>
        </p:txBody>
      </p:sp>
      <p:sp>
        <p:nvSpPr>
          <p:cNvPr id="28" name="TextBox 28"/>
          <p:cNvSpPr txBox="1"/>
          <p:nvPr/>
        </p:nvSpPr>
        <p:spPr>
          <a:xfrm>
            <a:off x="11010974" y="4949339"/>
            <a:ext cx="6248326" cy="738664"/>
          </a:xfrm>
          <a:prstGeom prst="rect">
            <a:avLst/>
          </a:prstGeom>
        </p:spPr>
        <p:txBody>
          <a:bodyPr lIns="0" tIns="0" rIns="0" bIns="0" rtlCol="0" anchor="t">
            <a:spAutoFit/>
          </a:bodyPr>
          <a:lstStyle/>
          <a:p>
            <a:pPr rtl="1"/>
            <a:r>
              <a:rPr lang="fa-IR" sz="2400" dirty="0">
                <a:solidFill>
                  <a:srgbClr val="000000"/>
                </a:solidFill>
                <a:latin typeface="Poppins"/>
                <a:cs typeface="B Nazanin" panose="00000400000000000000" pitchFamily="2" charset="-78"/>
                <a:sym typeface="Poppins"/>
              </a:rPr>
              <a:t>تبدیل ویژگی‌ها به مقیاس مشترک برای جلوگیری از سوگیری مدل در جهت ویژگی‌هایی با مقادیر بزرگ‌تر.</a:t>
            </a:r>
          </a:p>
        </p:txBody>
      </p:sp>
      <p:sp>
        <p:nvSpPr>
          <p:cNvPr id="29" name="TextBox 29"/>
          <p:cNvSpPr txBox="1"/>
          <p:nvPr/>
        </p:nvSpPr>
        <p:spPr>
          <a:xfrm>
            <a:off x="11010974" y="6647287"/>
            <a:ext cx="6248326" cy="738664"/>
          </a:xfrm>
          <a:prstGeom prst="rect">
            <a:avLst/>
          </a:prstGeom>
        </p:spPr>
        <p:txBody>
          <a:bodyPr lIns="0" tIns="0" rIns="0" bIns="0" rtlCol="0" anchor="t">
            <a:spAutoFit/>
          </a:bodyPr>
          <a:lstStyle/>
          <a:p>
            <a:pPr rtl="1"/>
            <a:r>
              <a:rPr lang="fa-IR" sz="2400" dirty="0">
                <a:solidFill>
                  <a:srgbClr val="000000"/>
                </a:solidFill>
                <a:latin typeface="Poppins"/>
                <a:cs typeface="B Nazanin" panose="00000400000000000000" pitchFamily="2" charset="-78"/>
                <a:sym typeface="Poppins"/>
              </a:rPr>
              <a:t>شناسایی و انتخاب ویژگی‌های مرتبط و معنادار برای افزایش دقت و کارایی مدل‌های یادگیری ماشین.</a:t>
            </a:r>
          </a:p>
        </p:txBody>
      </p:sp>
      <p:sp>
        <p:nvSpPr>
          <p:cNvPr id="30" name="TextBox 30"/>
          <p:cNvSpPr txBox="1"/>
          <p:nvPr/>
        </p:nvSpPr>
        <p:spPr>
          <a:xfrm>
            <a:off x="11010974" y="8345234"/>
            <a:ext cx="6248326" cy="738664"/>
          </a:xfrm>
          <a:prstGeom prst="rect">
            <a:avLst/>
          </a:prstGeom>
        </p:spPr>
        <p:txBody>
          <a:bodyPr lIns="0" tIns="0" rIns="0" bIns="0" rtlCol="0" anchor="t">
            <a:spAutoFit/>
          </a:bodyPr>
          <a:lstStyle/>
          <a:p>
            <a:pPr rtl="1"/>
            <a:r>
              <a:rPr lang="fa-IR" sz="2400" dirty="0">
                <a:solidFill>
                  <a:srgbClr val="000000"/>
                </a:solidFill>
                <a:latin typeface="Poppins"/>
                <a:cs typeface="B Nazanin" panose="00000400000000000000" pitchFamily="2" charset="-78"/>
                <a:sym typeface="Poppins"/>
              </a:rPr>
              <a:t>خلق ویژگی‌های جدید از طریق ترکیب یا تحلیل ویژگی‌های موجود برای بهبود عملکرد مدل.</a:t>
            </a:r>
          </a:p>
        </p:txBody>
      </p:sp>
      <p:grpSp>
        <p:nvGrpSpPr>
          <p:cNvPr id="31" name="Group 31"/>
          <p:cNvGrpSpPr/>
          <p:nvPr/>
        </p:nvGrpSpPr>
        <p:grpSpPr>
          <a:xfrm>
            <a:off x="-1522364" y="9979204"/>
            <a:ext cx="21354623" cy="2652117"/>
            <a:chOff x="0" y="0"/>
            <a:chExt cx="5624263" cy="698500"/>
          </a:xfrm>
        </p:grpSpPr>
        <p:sp>
          <p:nvSpPr>
            <p:cNvPr id="32" name="Freeform 32"/>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3" name="TextBox 33"/>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681160" y="9979204"/>
            <a:ext cx="11022791" cy="2652117"/>
            <a:chOff x="0" y="0"/>
            <a:chExt cx="2903122" cy="698500"/>
          </a:xfrm>
        </p:grpSpPr>
        <p:sp>
          <p:nvSpPr>
            <p:cNvPr id="35" name="Freeform 35"/>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6" name="TextBox 36"/>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2363919" y="9979204"/>
            <a:ext cx="8400463" cy="2652117"/>
            <a:chOff x="0" y="0"/>
            <a:chExt cx="2212468" cy="698500"/>
          </a:xfrm>
        </p:grpSpPr>
        <p:sp>
          <p:nvSpPr>
            <p:cNvPr id="38" name="Freeform 38"/>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9" name="TextBox 39"/>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40" name="Hexagon 39">
            <a:extLst>
              <a:ext uri="{FF2B5EF4-FFF2-40B4-BE49-F238E27FC236}">
                <a16:creationId xmlns:a16="http://schemas.microsoft.com/office/drawing/2014/main" id="{C497BF76-7BF8-DC8C-AEE8-FC59CA530E9F}"/>
              </a:ext>
            </a:extLst>
          </p:cNvPr>
          <p:cNvSpPr/>
          <p:nvPr/>
        </p:nvSpPr>
        <p:spPr>
          <a:xfrm>
            <a:off x="1889587" y="3452168"/>
            <a:ext cx="6100844" cy="5105400"/>
          </a:xfrm>
          <a:prstGeom prst="hexagon">
            <a:avLst>
              <a:gd name="adj" fmla="val 28982"/>
              <a:gd name="vf" fmla="val 115470"/>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B19172-272A-F8DF-44EB-04A54C27CCDD}"/>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9912529"/>
            <a:ext cx="21354623" cy="2652117"/>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9912529"/>
            <a:ext cx="11022791" cy="2652117"/>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9912529"/>
            <a:ext cx="8400463" cy="2652117"/>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369692" y="1824938"/>
            <a:ext cx="8863209" cy="831139"/>
            <a:chOff x="0" y="0"/>
            <a:chExt cx="3664790" cy="343662"/>
          </a:xfrm>
        </p:grpSpPr>
        <p:sp>
          <p:nvSpPr>
            <p:cNvPr id="14" name="Freeform 14"/>
            <p:cNvSpPr/>
            <p:nvPr/>
          </p:nvSpPr>
          <p:spPr>
            <a:xfrm>
              <a:off x="0" y="0"/>
              <a:ext cx="3664790" cy="343662"/>
            </a:xfrm>
            <a:custGeom>
              <a:avLst/>
              <a:gdLst/>
              <a:ahLst/>
              <a:cxnLst/>
              <a:rect l="l" t="t" r="r" b="b"/>
              <a:pathLst>
                <a:path w="3664790" h="343662">
                  <a:moveTo>
                    <a:pt x="3461590" y="0"/>
                  </a:moveTo>
                  <a:lnTo>
                    <a:pt x="0" y="0"/>
                  </a:lnTo>
                  <a:lnTo>
                    <a:pt x="203200" y="343662"/>
                  </a:lnTo>
                  <a:lnTo>
                    <a:pt x="3664790" y="343662"/>
                  </a:lnTo>
                  <a:lnTo>
                    <a:pt x="3461590" y="0"/>
                  </a:lnTo>
                  <a:close/>
                </a:path>
              </a:pathLst>
            </a:custGeom>
            <a:solidFill>
              <a:srgbClr val="393939"/>
            </a:solidFill>
          </p:spPr>
        </p:sp>
        <p:sp>
          <p:nvSpPr>
            <p:cNvPr id="15" name="TextBox 15"/>
            <p:cNvSpPr txBox="1"/>
            <p:nvPr/>
          </p:nvSpPr>
          <p:spPr>
            <a:xfrm>
              <a:off x="101600" y="-57150"/>
              <a:ext cx="3461590" cy="40081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040745" y="4283443"/>
            <a:ext cx="8863209" cy="831139"/>
            <a:chOff x="0" y="0"/>
            <a:chExt cx="3760739" cy="352660"/>
          </a:xfrm>
        </p:grpSpPr>
        <p:sp>
          <p:nvSpPr>
            <p:cNvPr id="17" name="Freeform 17"/>
            <p:cNvSpPr/>
            <p:nvPr/>
          </p:nvSpPr>
          <p:spPr>
            <a:xfrm>
              <a:off x="0" y="0"/>
              <a:ext cx="3760739" cy="352660"/>
            </a:xfrm>
            <a:custGeom>
              <a:avLst/>
              <a:gdLst/>
              <a:ahLst/>
              <a:cxnLst/>
              <a:rect l="l" t="t" r="r" b="b"/>
              <a:pathLst>
                <a:path w="3760739" h="352660">
                  <a:moveTo>
                    <a:pt x="203200" y="0"/>
                  </a:moveTo>
                  <a:lnTo>
                    <a:pt x="3760739" y="0"/>
                  </a:lnTo>
                  <a:lnTo>
                    <a:pt x="3557539" y="352660"/>
                  </a:lnTo>
                  <a:lnTo>
                    <a:pt x="0" y="352660"/>
                  </a:lnTo>
                  <a:lnTo>
                    <a:pt x="203200" y="0"/>
                  </a:lnTo>
                  <a:close/>
                </a:path>
              </a:pathLst>
            </a:custGeom>
            <a:solidFill>
              <a:srgbClr val="393939"/>
            </a:solidFill>
          </p:spPr>
        </p:sp>
        <p:sp>
          <p:nvSpPr>
            <p:cNvPr id="18" name="TextBox 18"/>
            <p:cNvSpPr txBox="1"/>
            <p:nvPr/>
          </p:nvSpPr>
          <p:spPr>
            <a:xfrm>
              <a:off x="101600" y="-57150"/>
              <a:ext cx="3557539" cy="40981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262951" y="4276960"/>
            <a:ext cx="957792" cy="831139"/>
            <a:chOff x="0" y="0"/>
            <a:chExt cx="406400" cy="352660"/>
          </a:xfrm>
        </p:grpSpPr>
        <p:sp>
          <p:nvSpPr>
            <p:cNvPr id="20" name="Freeform 20"/>
            <p:cNvSpPr/>
            <p:nvPr/>
          </p:nvSpPr>
          <p:spPr>
            <a:xfrm>
              <a:off x="0" y="0"/>
              <a:ext cx="406400" cy="352660"/>
            </a:xfrm>
            <a:custGeom>
              <a:avLst/>
              <a:gdLst/>
              <a:ahLst/>
              <a:cxnLst/>
              <a:rect l="l" t="t" r="r" b="b"/>
              <a:pathLst>
                <a:path w="406400" h="352660">
                  <a:moveTo>
                    <a:pt x="203200" y="0"/>
                  </a:moveTo>
                  <a:lnTo>
                    <a:pt x="406400" y="0"/>
                  </a:lnTo>
                  <a:lnTo>
                    <a:pt x="203200" y="352660"/>
                  </a:lnTo>
                  <a:lnTo>
                    <a:pt x="0" y="352660"/>
                  </a:lnTo>
                  <a:lnTo>
                    <a:pt x="203200" y="0"/>
                  </a:lnTo>
                  <a:close/>
                </a:path>
              </a:pathLst>
            </a:custGeom>
            <a:solidFill>
              <a:srgbClr val="ED9B0F"/>
            </a:solidFill>
          </p:spPr>
        </p:sp>
        <p:sp>
          <p:nvSpPr>
            <p:cNvPr id="21" name="TextBox 21"/>
            <p:cNvSpPr txBox="1"/>
            <p:nvPr/>
          </p:nvSpPr>
          <p:spPr>
            <a:xfrm>
              <a:off x="101600" y="-57150"/>
              <a:ext cx="203200" cy="40981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111533" y="1832010"/>
            <a:ext cx="982869" cy="831139"/>
            <a:chOff x="0" y="0"/>
            <a:chExt cx="406400" cy="343662"/>
          </a:xfrm>
        </p:grpSpPr>
        <p:sp>
          <p:nvSpPr>
            <p:cNvPr id="23" name="Freeform 23"/>
            <p:cNvSpPr/>
            <p:nvPr/>
          </p:nvSpPr>
          <p:spPr>
            <a:xfrm>
              <a:off x="0" y="0"/>
              <a:ext cx="406400" cy="343662"/>
            </a:xfrm>
            <a:custGeom>
              <a:avLst/>
              <a:gdLst/>
              <a:ahLst/>
              <a:cxnLst/>
              <a:rect l="l" t="t" r="r" b="b"/>
              <a:pathLst>
                <a:path w="406400" h="343662">
                  <a:moveTo>
                    <a:pt x="203200" y="0"/>
                  </a:moveTo>
                  <a:lnTo>
                    <a:pt x="0" y="0"/>
                  </a:lnTo>
                  <a:lnTo>
                    <a:pt x="203200" y="343662"/>
                  </a:lnTo>
                  <a:lnTo>
                    <a:pt x="406400" y="343662"/>
                  </a:lnTo>
                  <a:lnTo>
                    <a:pt x="203200" y="0"/>
                  </a:lnTo>
                  <a:close/>
                </a:path>
              </a:pathLst>
            </a:custGeom>
            <a:solidFill>
              <a:srgbClr val="ED9B0F"/>
            </a:solidFill>
          </p:spPr>
        </p:sp>
        <p:sp>
          <p:nvSpPr>
            <p:cNvPr id="24" name="TextBox 24"/>
            <p:cNvSpPr txBox="1"/>
            <p:nvPr/>
          </p:nvSpPr>
          <p:spPr>
            <a:xfrm>
              <a:off x="101600" y="-57150"/>
              <a:ext cx="203200" cy="400812"/>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75281" y="1714500"/>
            <a:ext cx="3319256" cy="2883604"/>
          </a:xfrm>
          <a:custGeom>
            <a:avLst/>
            <a:gdLst/>
            <a:ahLst/>
            <a:cxnLst/>
            <a:rect l="l" t="t" r="r" b="b"/>
            <a:pathLst>
              <a:path w="3319256" h="2883604">
                <a:moveTo>
                  <a:pt x="0" y="0"/>
                </a:moveTo>
                <a:lnTo>
                  <a:pt x="3319257" y="0"/>
                </a:lnTo>
                <a:lnTo>
                  <a:pt x="3319257" y="2883604"/>
                </a:lnTo>
                <a:lnTo>
                  <a:pt x="0" y="2883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3940044" y="4152900"/>
            <a:ext cx="3319256" cy="2883604"/>
          </a:xfrm>
          <a:custGeom>
            <a:avLst/>
            <a:gdLst/>
            <a:ahLst/>
            <a:cxnLst/>
            <a:rect l="l" t="t" r="r" b="b"/>
            <a:pathLst>
              <a:path w="3319256" h="2883604">
                <a:moveTo>
                  <a:pt x="0" y="0"/>
                </a:moveTo>
                <a:lnTo>
                  <a:pt x="3319256" y="0"/>
                </a:lnTo>
                <a:lnTo>
                  <a:pt x="3319256" y="2883604"/>
                </a:lnTo>
                <a:lnTo>
                  <a:pt x="0" y="2883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311976" y="1920129"/>
            <a:ext cx="2845866" cy="2472346"/>
          </a:xfrm>
          <a:custGeom>
            <a:avLst/>
            <a:gdLst/>
            <a:ahLst/>
            <a:cxnLst/>
            <a:rect l="l" t="t" r="r" b="b"/>
            <a:pathLst>
              <a:path w="2845866" h="2472346">
                <a:moveTo>
                  <a:pt x="0" y="0"/>
                </a:moveTo>
                <a:lnTo>
                  <a:pt x="2845866" y="0"/>
                </a:lnTo>
                <a:lnTo>
                  <a:pt x="2845866" y="2472346"/>
                </a:lnTo>
                <a:lnTo>
                  <a:pt x="0" y="2472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14176739" y="4358529"/>
            <a:ext cx="2845866" cy="2472346"/>
          </a:xfrm>
          <a:custGeom>
            <a:avLst/>
            <a:gdLst/>
            <a:ahLst/>
            <a:cxnLst/>
            <a:rect l="l" t="t" r="r" b="b"/>
            <a:pathLst>
              <a:path w="2845866" h="2472346">
                <a:moveTo>
                  <a:pt x="0" y="0"/>
                </a:moveTo>
                <a:lnTo>
                  <a:pt x="2845866" y="0"/>
                </a:lnTo>
                <a:lnTo>
                  <a:pt x="2845866" y="2472346"/>
                </a:lnTo>
                <a:lnTo>
                  <a:pt x="0" y="2472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925692" y="2347085"/>
            <a:ext cx="1618434" cy="1618434"/>
          </a:xfrm>
          <a:custGeom>
            <a:avLst/>
            <a:gdLst/>
            <a:ahLst/>
            <a:cxnLst/>
            <a:rect l="l" t="t" r="r" b="b"/>
            <a:pathLst>
              <a:path w="1618434" h="1618434">
                <a:moveTo>
                  <a:pt x="0" y="0"/>
                </a:moveTo>
                <a:lnTo>
                  <a:pt x="1618434" y="0"/>
                </a:lnTo>
                <a:lnTo>
                  <a:pt x="1618434" y="1618434"/>
                </a:lnTo>
                <a:lnTo>
                  <a:pt x="0" y="16184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14965711" y="4766914"/>
            <a:ext cx="1426805" cy="1655576"/>
          </a:xfrm>
          <a:custGeom>
            <a:avLst/>
            <a:gdLst/>
            <a:ahLst/>
            <a:cxnLst/>
            <a:rect l="l" t="t" r="r" b="b"/>
            <a:pathLst>
              <a:path w="1426805" h="1655576">
                <a:moveTo>
                  <a:pt x="0" y="0"/>
                </a:moveTo>
                <a:lnTo>
                  <a:pt x="1426806" y="0"/>
                </a:lnTo>
                <a:lnTo>
                  <a:pt x="1426806" y="1655576"/>
                </a:lnTo>
                <a:lnTo>
                  <a:pt x="0" y="16555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4931838" y="604550"/>
            <a:ext cx="7951230" cy="682879"/>
          </a:xfrm>
          <a:prstGeom prst="rect">
            <a:avLst/>
          </a:prstGeom>
        </p:spPr>
        <p:txBody>
          <a:bodyPr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انتخاب مدل مناسب</a:t>
            </a:r>
          </a:p>
        </p:txBody>
      </p:sp>
      <p:sp>
        <p:nvSpPr>
          <p:cNvPr id="32" name="TextBox 32"/>
          <p:cNvSpPr txBox="1"/>
          <p:nvPr/>
        </p:nvSpPr>
        <p:spPr>
          <a:xfrm>
            <a:off x="4683787" y="2923645"/>
            <a:ext cx="12329795" cy="1039580"/>
          </a:xfrm>
          <a:prstGeom prst="rect">
            <a:avLst/>
          </a:prstGeom>
        </p:spPr>
        <p:txBody>
          <a:bodyPr lIns="0" tIns="0" rIns="0" bIns="0" rtlCol="0" anchor="t">
            <a:spAutoFit/>
          </a:bodyPr>
          <a:lstStyle/>
          <a:p>
            <a:pPr algn="r" rtl="1">
              <a:lnSpc>
                <a:spcPts val="2704"/>
              </a:lnSpc>
            </a:pPr>
            <a:r>
              <a:rPr lang="fa-IR" sz="2272" dirty="0">
                <a:solidFill>
                  <a:srgbClr val="000000"/>
                </a:solidFill>
                <a:latin typeface="Poppins"/>
                <a:ea typeface="Poppins"/>
                <a:cs typeface="B Nazanin" panose="00000400000000000000" pitchFamily="2" charset="-78"/>
                <a:sym typeface="Poppins"/>
              </a:rPr>
              <a:t>انتخاب الگوریتم مناسب برای مسئله مورد نظر، مانند رگرسیون، درخت تصمیم، شبکه‌های عصبی و غیره، گام اول در توسعه مدل یادگیری ماشین موفق</a:t>
            </a:r>
            <a:r>
              <a:rPr lang="en-US" sz="2272" dirty="0">
                <a:solidFill>
                  <a:srgbClr val="000000"/>
                </a:solidFill>
                <a:latin typeface="Poppins"/>
                <a:ea typeface="Poppins"/>
                <a:cs typeface="B Nazanin" panose="00000400000000000000" pitchFamily="2" charset="-78"/>
                <a:sym typeface="Poppins"/>
              </a:rPr>
              <a:t> </a:t>
            </a:r>
            <a:r>
              <a:rPr lang="fa-IR" sz="2272" dirty="0">
                <a:solidFill>
                  <a:srgbClr val="000000"/>
                </a:solidFill>
                <a:latin typeface="Poppins"/>
                <a:ea typeface="Poppins"/>
                <a:cs typeface="B Nazanin" panose="00000400000000000000" pitchFamily="2" charset="-78"/>
                <a:sym typeface="Poppins"/>
              </a:rPr>
              <a:t> است. هر الگوریتم مزایا و محدودیت‌های خاص خود را دارد که باید با دقت بررسی شود تا مدل متناسب با ماهیت داده‌ها و هدف پروژه انتخاب گردد.</a:t>
            </a:r>
          </a:p>
        </p:txBody>
      </p:sp>
      <p:sp>
        <p:nvSpPr>
          <p:cNvPr id="33" name="TextBox 33"/>
          <p:cNvSpPr txBox="1"/>
          <p:nvPr/>
        </p:nvSpPr>
        <p:spPr>
          <a:xfrm>
            <a:off x="4792078" y="7886072"/>
            <a:ext cx="12329795" cy="692497"/>
          </a:xfrm>
          <a:prstGeom prst="rect">
            <a:avLst/>
          </a:prstGeom>
        </p:spPr>
        <p:txBody>
          <a:bodyPr lIns="0" tIns="0" rIns="0" bIns="0" rtlCol="0" anchor="t">
            <a:spAutoFit/>
          </a:bodyPr>
          <a:lstStyle/>
          <a:p>
            <a:pPr rtl="1">
              <a:lnSpc>
                <a:spcPts val="2704"/>
              </a:lnSpc>
            </a:pPr>
            <a:r>
              <a:rPr lang="fa-IR" sz="2272" dirty="0">
                <a:solidFill>
                  <a:srgbClr val="000000"/>
                </a:solidFill>
                <a:latin typeface="Poppins"/>
                <a:cs typeface="B Nazanin" panose="00000400000000000000" pitchFamily="2" charset="-78"/>
                <a:sym typeface="Poppins"/>
              </a:rPr>
              <a:t>ارزیابی عملکرد مدل‌های مختلف با معیارهای مناسب مانند دقت، صحت، </a:t>
            </a:r>
            <a:r>
              <a:rPr lang="en-US" sz="2272" dirty="0">
                <a:solidFill>
                  <a:srgbClr val="000000"/>
                </a:solidFill>
                <a:latin typeface="Poppins"/>
                <a:cs typeface="B Nazanin" panose="00000400000000000000" pitchFamily="2" charset="-78"/>
                <a:sym typeface="Poppins"/>
              </a:rPr>
              <a:t> </a:t>
            </a:r>
            <a:r>
              <a:rPr lang="en-US" sz="2272" dirty="0">
                <a:solidFill>
                  <a:srgbClr val="000000"/>
                </a:solidFill>
                <a:latin typeface="Open Sans ExtraBold" panose="020B0906030804020204" pitchFamily="34" charset="0"/>
                <a:ea typeface="Open Sans ExtraBold" panose="020B0906030804020204" pitchFamily="34" charset="0"/>
                <a:cs typeface="Open Sans ExtraBold" panose="020B0906030804020204" pitchFamily="34" charset="0"/>
                <a:sym typeface="Poppins"/>
              </a:rPr>
              <a:t>F1-score</a:t>
            </a:r>
            <a:r>
              <a:rPr lang="en-US" sz="2272" dirty="0">
                <a:solidFill>
                  <a:srgbClr val="000000"/>
                </a:solidFill>
                <a:latin typeface="Poppins"/>
                <a:cs typeface="B Nazanin" panose="00000400000000000000" pitchFamily="2" charset="-78"/>
                <a:sym typeface="Poppins"/>
              </a:rPr>
              <a:t> </a:t>
            </a:r>
            <a:r>
              <a:rPr lang="fa-IR" sz="2272" dirty="0">
                <a:solidFill>
                  <a:srgbClr val="000000"/>
                </a:solidFill>
                <a:latin typeface="Poppins"/>
                <a:cs typeface="B Nazanin" panose="00000400000000000000" pitchFamily="2" charset="-78"/>
                <a:sym typeface="Poppins"/>
              </a:rPr>
              <a:t>و غیره، کمک می‌کند تا مدل بهینه برای مسئله مورد نظر انتخاب شود. این ارزیابی‌ها باید بر اساس داده‌های آزمایش انجام شود تا بتوان به نتایج قابل اعتمادی دست یافت.</a:t>
            </a:r>
          </a:p>
        </p:txBody>
      </p:sp>
      <p:sp>
        <p:nvSpPr>
          <p:cNvPr id="34" name="TextBox 34"/>
          <p:cNvSpPr txBox="1"/>
          <p:nvPr/>
        </p:nvSpPr>
        <p:spPr>
          <a:xfrm>
            <a:off x="4656805" y="1966113"/>
            <a:ext cx="5212292" cy="586699"/>
          </a:xfrm>
          <a:prstGeom prst="rect">
            <a:avLst/>
          </a:prstGeom>
        </p:spPr>
        <p:txBody>
          <a:bodyPr lIns="0" tIns="0" rIns="0" bIns="0" rtlCol="0" anchor="t">
            <a:spAutoFit/>
          </a:bodyPr>
          <a:lstStyle/>
          <a:p>
            <a:pPr algn="r">
              <a:lnSpc>
                <a:spcPts val="4519"/>
              </a:lnSpc>
            </a:pPr>
            <a:r>
              <a:rPr lang="fa-IR" sz="4000" spc="-119" dirty="0">
                <a:solidFill>
                  <a:srgbClr val="FFFFFF"/>
                </a:solidFill>
                <a:latin typeface="Poppins Bold"/>
                <a:ea typeface="Poppins Bold"/>
                <a:cs typeface="B Nazanin" panose="00000400000000000000" pitchFamily="2" charset="-78"/>
                <a:sym typeface="Poppins Bold"/>
              </a:rPr>
              <a:t>الگوریتم‌های یادگیری</a:t>
            </a:r>
          </a:p>
        </p:txBody>
      </p:sp>
      <p:sp>
        <p:nvSpPr>
          <p:cNvPr id="35" name="TextBox 35"/>
          <p:cNvSpPr txBox="1"/>
          <p:nvPr/>
        </p:nvSpPr>
        <p:spPr>
          <a:xfrm>
            <a:off x="8445042" y="4376432"/>
            <a:ext cx="4960034" cy="586699"/>
          </a:xfrm>
          <a:prstGeom prst="rect">
            <a:avLst/>
          </a:prstGeom>
        </p:spPr>
        <p:txBody>
          <a:bodyPr lIns="0" tIns="0" rIns="0" bIns="0" rtlCol="0" anchor="t">
            <a:spAutoFit/>
          </a:bodyPr>
          <a:lstStyle/>
          <a:p>
            <a:pPr algn="r">
              <a:lnSpc>
                <a:spcPts val="4519"/>
              </a:lnSpc>
            </a:pPr>
            <a:r>
              <a:rPr lang="fa-IR" sz="4000" spc="-119" dirty="0">
                <a:solidFill>
                  <a:srgbClr val="FFFFFF"/>
                </a:solidFill>
                <a:latin typeface="Poppins Bold"/>
                <a:cs typeface="B Nazanin" panose="00000400000000000000" pitchFamily="2" charset="-78"/>
                <a:sym typeface="Poppins Bold"/>
              </a:rPr>
              <a:t>پیچیدگی مدل</a:t>
            </a:r>
          </a:p>
        </p:txBody>
      </p:sp>
      <p:grpSp>
        <p:nvGrpSpPr>
          <p:cNvPr id="36" name="Group 13">
            <a:extLst>
              <a:ext uri="{FF2B5EF4-FFF2-40B4-BE49-F238E27FC236}">
                <a16:creationId xmlns:a16="http://schemas.microsoft.com/office/drawing/2014/main" id="{736D5BDB-DE49-6DB6-E0A6-7C4697FDCD3B}"/>
              </a:ext>
            </a:extLst>
          </p:cNvPr>
          <p:cNvGrpSpPr/>
          <p:nvPr/>
        </p:nvGrpSpPr>
        <p:grpSpPr>
          <a:xfrm>
            <a:off x="2339484" y="6637534"/>
            <a:ext cx="8863209" cy="831139"/>
            <a:chOff x="0" y="0"/>
            <a:chExt cx="3664790" cy="343662"/>
          </a:xfrm>
        </p:grpSpPr>
        <p:sp>
          <p:nvSpPr>
            <p:cNvPr id="37" name="Freeform 14">
              <a:extLst>
                <a:ext uri="{FF2B5EF4-FFF2-40B4-BE49-F238E27FC236}">
                  <a16:creationId xmlns:a16="http://schemas.microsoft.com/office/drawing/2014/main" id="{5A74A0FA-8EB8-5CF1-3A3C-E55A1129C3EE}"/>
                </a:ext>
              </a:extLst>
            </p:cNvPr>
            <p:cNvSpPr/>
            <p:nvPr/>
          </p:nvSpPr>
          <p:spPr>
            <a:xfrm>
              <a:off x="0" y="0"/>
              <a:ext cx="3664790" cy="343662"/>
            </a:xfrm>
            <a:custGeom>
              <a:avLst/>
              <a:gdLst/>
              <a:ahLst/>
              <a:cxnLst/>
              <a:rect l="l" t="t" r="r" b="b"/>
              <a:pathLst>
                <a:path w="3664790" h="343662">
                  <a:moveTo>
                    <a:pt x="3461590" y="0"/>
                  </a:moveTo>
                  <a:lnTo>
                    <a:pt x="0" y="0"/>
                  </a:lnTo>
                  <a:lnTo>
                    <a:pt x="203200" y="343662"/>
                  </a:lnTo>
                  <a:lnTo>
                    <a:pt x="3664790" y="343662"/>
                  </a:lnTo>
                  <a:lnTo>
                    <a:pt x="3461590" y="0"/>
                  </a:lnTo>
                  <a:close/>
                </a:path>
              </a:pathLst>
            </a:custGeom>
            <a:solidFill>
              <a:srgbClr val="393939"/>
            </a:solidFill>
          </p:spPr>
        </p:sp>
        <p:sp>
          <p:nvSpPr>
            <p:cNvPr id="38" name="TextBox 15">
              <a:extLst>
                <a:ext uri="{FF2B5EF4-FFF2-40B4-BE49-F238E27FC236}">
                  <a16:creationId xmlns:a16="http://schemas.microsoft.com/office/drawing/2014/main" id="{54763EDE-3A4C-B2D7-51B4-EBA4232C6D8A}"/>
                </a:ext>
              </a:extLst>
            </p:cNvPr>
            <p:cNvSpPr txBox="1"/>
            <p:nvPr/>
          </p:nvSpPr>
          <p:spPr>
            <a:xfrm>
              <a:off x="101600" y="-57150"/>
              <a:ext cx="3461590" cy="400812"/>
            </a:xfrm>
            <a:prstGeom prst="rect">
              <a:avLst/>
            </a:prstGeom>
          </p:spPr>
          <p:txBody>
            <a:bodyPr lIns="50800" tIns="50800" rIns="50800" bIns="50800" rtlCol="0" anchor="ctr"/>
            <a:lstStyle/>
            <a:p>
              <a:pPr algn="ctr">
                <a:lnSpc>
                  <a:spcPts val="2659"/>
                </a:lnSpc>
              </a:pPr>
              <a:endParaRPr/>
            </a:p>
          </p:txBody>
        </p:sp>
      </p:grpSp>
      <p:grpSp>
        <p:nvGrpSpPr>
          <p:cNvPr id="39" name="Group 22">
            <a:extLst>
              <a:ext uri="{FF2B5EF4-FFF2-40B4-BE49-F238E27FC236}">
                <a16:creationId xmlns:a16="http://schemas.microsoft.com/office/drawing/2014/main" id="{B38D3649-A491-7699-DD9D-84200496339E}"/>
              </a:ext>
            </a:extLst>
          </p:cNvPr>
          <p:cNvGrpSpPr/>
          <p:nvPr/>
        </p:nvGrpSpPr>
        <p:grpSpPr>
          <a:xfrm>
            <a:off x="10081325" y="6644606"/>
            <a:ext cx="982869" cy="831139"/>
            <a:chOff x="0" y="0"/>
            <a:chExt cx="406400" cy="343662"/>
          </a:xfrm>
        </p:grpSpPr>
        <p:sp>
          <p:nvSpPr>
            <p:cNvPr id="40" name="Freeform 23">
              <a:extLst>
                <a:ext uri="{FF2B5EF4-FFF2-40B4-BE49-F238E27FC236}">
                  <a16:creationId xmlns:a16="http://schemas.microsoft.com/office/drawing/2014/main" id="{28EC30EC-6AF6-2E6B-E9ED-A2D903522A7A}"/>
                </a:ext>
              </a:extLst>
            </p:cNvPr>
            <p:cNvSpPr/>
            <p:nvPr/>
          </p:nvSpPr>
          <p:spPr>
            <a:xfrm>
              <a:off x="0" y="0"/>
              <a:ext cx="406400" cy="343662"/>
            </a:xfrm>
            <a:custGeom>
              <a:avLst/>
              <a:gdLst/>
              <a:ahLst/>
              <a:cxnLst/>
              <a:rect l="l" t="t" r="r" b="b"/>
              <a:pathLst>
                <a:path w="406400" h="343662">
                  <a:moveTo>
                    <a:pt x="203200" y="0"/>
                  </a:moveTo>
                  <a:lnTo>
                    <a:pt x="0" y="0"/>
                  </a:lnTo>
                  <a:lnTo>
                    <a:pt x="203200" y="343662"/>
                  </a:lnTo>
                  <a:lnTo>
                    <a:pt x="406400" y="343662"/>
                  </a:lnTo>
                  <a:lnTo>
                    <a:pt x="203200" y="0"/>
                  </a:lnTo>
                  <a:close/>
                </a:path>
              </a:pathLst>
            </a:custGeom>
            <a:solidFill>
              <a:srgbClr val="ED9B0F"/>
            </a:solidFill>
          </p:spPr>
        </p:sp>
        <p:sp>
          <p:nvSpPr>
            <p:cNvPr id="41" name="TextBox 24">
              <a:extLst>
                <a:ext uri="{FF2B5EF4-FFF2-40B4-BE49-F238E27FC236}">
                  <a16:creationId xmlns:a16="http://schemas.microsoft.com/office/drawing/2014/main" id="{CCF55322-8569-BD13-164D-3C4D3C9B86C8}"/>
                </a:ext>
              </a:extLst>
            </p:cNvPr>
            <p:cNvSpPr txBox="1"/>
            <p:nvPr/>
          </p:nvSpPr>
          <p:spPr>
            <a:xfrm>
              <a:off x="101600" y="-57150"/>
              <a:ext cx="203200" cy="400812"/>
            </a:xfrm>
            <a:prstGeom prst="rect">
              <a:avLst/>
            </a:prstGeom>
          </p:spPr>
          <p:txBody>
            <a:bodyPr lIns="50800" tIns="50800" rIns="50800" bIns="50800" rtlCol="0" anchor="ctr"/>
            <a:lstStyle/>
            <a:p>
              <a:pPr algn="ctr">
                <a:lnSpc>
                  <a:spcPts val="2659"/>
                </a:lnSpc>
              </a:pPr>
              <a:endParaRPr/>
            </a:p>
          </p:txBody>
        </p:sp>
      </p:grpSp>
      <p:sp>
        <p:nvSpPr>
          <p:cNvPr id="42" name="Freeform 25">
            <a:extLst>
              <a:ext uri="{FF2B5EF4-FFF2-40B4-BE49-F238E27FC236}">
                <a16:creationId xmlns:a16="http://schemas.microsoft.com/office/drawing/2014/main" id="{17495908-5B48-CE0C-B730-A9E48E665550}"/>
              </a:ext>
            </a:extLst>
          </p:cNvPr>
          <p:cNvSpPr/>
          <p:nvPr/>
        </p:nvSpPr>
        <p:spPr>
          <a:xfrm>
            <a:off x="1045073" y="6527096"/>
            <a:ext cx="3319256" cy="2883604"/>
          </a:xfrm>
          <a:custGeom>
            <a:avLst/>
            <a:gdLst/>
            <a:ahLst/>
            <a:cxnLst/>
            <a:rect l="l" t="t" r="r" b="b"/>
            <a:pathLst>
              <a:path w="3319256" h="2883604">
                <a:moveTo>
                  <a:pt x="0" y="0"/>
                </a:moveTo>
                <a:lnTo>
                  <a:pt x="3319257" y="0"/>
                </a:lnTo>
                <a:lnTo>
                  <a:pt x="3319257" y="2883604"/>
                </a:lnTo>
                <a:lnTo>
                  <a:pt x="0" y="2883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Freeform 27">
            <a:extLst>
              <a:ext uri="{FF2B5EF4-FFF2-40B4-BE49-F238E27FC236}">
                <a16:creationId xmlns:a16="http://schemas.microsoft.com/office/drawing/2014/main" id="{5A30E616-1099-A737-2E21-0B3AE2774F39}"/>
              </a:ext>
            </a:extLst>
          </p:cNvPr>
          <p:cNvSpPr/>
          <p:nvPr/>
        </p:nvSpPr>
        <p:spPr>
          <a:xfrm>
            <a:off x="1281768" y="6732725"/>
            <a:ext cx="2845866" cy="2472346"/>
          </a:xfrm>
          <a:custGeom>
            <a:avLst/>
            <a:gdLst/>
            <a:ahLst/>
            <a:cxnLst/>
            <a:rect l="l" t="t" r="r" b="b"/>
            <a:pathLst>
              <a:path w="2845866" h="2472346">
                <a:moveTo>
                  <a:pt x="0" y="0"/>
                </a:moveTo>
                <a:lnTo>
                  <a:pt x="2845866" y="0"/>
                </a:lnTo>
                <a:lnTo>
                  <a:pt x="2845866" y="2472346"/>
                </a:lnTo>
                <a:lnTo>
                  <a:pt x="0" y="2472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Freeform 29">
            <a:extLst>
              <a:ext uri="{FF2B5EF4-FFF2-40B4-BE49-F238E27FC236}">
                <a16:creationId xmlns:a16="http://schemas.microsoft.com/office/drawing/2014/main" id="{32939A07-C07F-EF23-8A28-FE5AB38CDABE}"/>
              </a:ext>
            </a:extLst>
          </p:cNvPr>
          <p:cNvSpPr/>
          <p:nvPr/>
        </p:nvSpPr>
        <p:spPr>
          <a:xfrm>
            <a:off x="1895484" y="7159681"/>
            <a:ext cx="1618434" cy="1618434"/>
          </a:xfrm>
          <a:custGeom>
            <a:avLst/>
            <a:gdLst/>
            <a:ahLst/>
            <a:cxnLst/>
            <a:rect l="l" t="t" r="r" b="b"/>
            <a:pathLst>
              <a:path w="1618434" h="1618434">
                <a:moveTo>
                  <a:pt x="0" y="0"/>
                </a:moveTo>
                <a:lnTo>
                  <a:pt x="1618434" y="0"/>
                </a:lnTo>
                <a:lnTo>
                  <a:pt x="1618434" y="1618434"/>
                </a:lnTo>
                <a:lnTo>
                  <a:pt x="0" y="16184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TextBox 34">
            <a:extLst>
              <a:ext uri="{FF2B5EF4-FFF2-40B4-BE49-F238E27FC236}">
                <a16:creationId xmlns:a16="http://schemas.microsoft.com/office/drawing/2014/main" id="{746245D6-6853-8611-EBC7-BAB545001B6E}"/>
              </a:ext>
            </a:extLst>
          </p:cNvPr>
          <p:cNvSpPr txBox="1"/>
          <p:nvPr/>
        </p:nvSpPr>
        <p:spPr>
          <a:xfrm>
            <a:off x="4656805" y="6766825"/>
            <a:ext cx="5212292" cy="586699"/>
          </a:xfrm>
          <a:prstGeom prst="rect">
            <a:avLst/>
          </a:prstGeom>
        </p:spPr>
        <p:txBody>
          <a:bodyPr lIns="0" tIns="0" rIns="0" bIns="0" rtlCol="0" anchor="t">
            <a:spAutoFit/>
          </a:bodyPr>
          <a:lstStyle/>
          <a:p>
            <a:pPr algn="r">
              <a:lnSpc>
                <a:spcPts val="4519"/>
              </a:lnSpc>
            </a:pPr>
            <a:r>
              <a:rPr lang="fa-IR" sz="4000" spc="-119" dirty="0">
                <a:solidFill>
                  <a:srgbClr val="FFFFFF"/>
                </a:solidFill>
                <a:latin typeface="Poppins Bold"/>
                <a:cs typeface="B Nazanin" panose="00000400000000000000" pitchFamily="2" charset="-78"/>
                <a:sym typeface="Poppins Bold"/>
              </a:rPr>
              <a:t>ارزیابی عملکرد</a:t>
            </a:r>
          </a:p>
        </p:txBody>
      </p:sp>
      <p:sp>
        <p:nvSpPr>
          <p:cNvPr id="46" name="TextBox 32">
            <a:extLst>
              <a:ext uri="{FF2B5EF4-FFF2-40B4-BE49-F238E27FC236}">
                <a16:creationId xmlns:a16="http://schemas.microsoft.com/office/drawing/2014/main" id="{4CC250D1-18F1-02EB-01C5-DA3B9275E958}"/>
              </a:ext>
            </a:extLst>
          </p:cNvPr>
          <p:cNvSpPr txBox="1"/>
          <p:nvPr/>
        </p:nvSpPr>
        <p:spPr>
          <a:xfrm>
            <a:off x="914400" y="5359149"/>
            <a:ext cx="12788949" cy="1038746"/>
          </a:xfrm>
          <a:prstGeom prst="rect">
            <a:avLst/>
          </a:prstGeom>
        </p:spPr>
        <p:txBody>
          <a:bodyPr wrap="square" lIns="0" tIns="0" rIns="0" bIns="0" rtlCol="0" anchor="t">
            <a:spAutoFit/>
          </a:bodyPr>
          <a:lstStyle/>
          <a:p>
            <a:pPr algn="r" rtl="1">
              <a:lnSpc>
                <a:spcPts val="2704"/>
              </a:lnSpc>
            </a:pPr>
            <a:r>
              <a:rPr lang="fa-IR" sz="2272" dirty="0">
                <a:solidFill>
                  <a:srgbClr val="000000"/>
                </a:solidFill>
                <a:latin typeface="Poppins"/>
                <a:cs typeface="B Nazanin" panose="00000400000000000000" pitchFamily="2" charset="-78"/>
                <a:sym typeface="Poppins"/>
              </a:rPr>
              <a:t>پیچیدگی مدل نیز عامل مهمی در انتخاب است. توازن بین پیچیدگی مدل و قابلیت تعمیم آن به داده‌های جدید، برای جلوگیری از افراط‌یادگیری و کم‌یادگیری بسیار حائز اهمیت می‌باشد. مدل‌های ساده‌تر ممکن است عملکرد ضعیف‌تری داشته باشند، اما مدل‌های پیچیده‌تر نیز ممکن است بیش از حد به داده‌های آموزشی متکی شوند و توانایی تعمیم به موارد جدید را نداشته باشند.</a:t>
            </a:r>
          </a:p>
        </p:txBody>
      </p:sp>
      <p:sp>
        <p:nvSpPr>
          <p:cNvPr id="47" name="TextBox 46">
            <a:extLst>
              <a:ext uri="{FF2B5EF4-FFF2-40B4-BE49-F238E27FC236}">
                <a16:creationId xmlns:a16="http://schemas.microsoft.com/office/drawing/2014/main" id="{58EB2F89-AD39-5377-3192-49EB61BF87C5}"/>
              </a:ext>
            </a:extLst>
          </p:cNvPr>
          <p:cNvSpPr txBox="1"/>
          <p:nvPr/>
        </p:nvSpPr>
        <p:spPr>
          <a:xfrm>
            <a:off x="15274415" y="9342755"/>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9912529"/>
            <a:ext cx="21354623" cy="2652117"/>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9912529"/>
            <a:ext cx="11022791" cy="2652117"/>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9912529"/>
            <a:ext cx="8400463" cy="2652117"/>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28700" y="4413859"/>
            <a:ext cx="5133946" cy="4464918"/>
            <a:chOff x="0" y="0"/>
            <a:chExt cx="1352150" cy="1175946"/>
          </a:xfrm>
        </p:grpSpPr>
        <p:sp>
          <p:nvSpPr>
            <p:cNvPr id="14" name="Freeform 14"/>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15" name="TextBox 15"/>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130073" y="4413859"/>
            <a:ext cx="5133946" cy="4464918"/>
            <a:chOff x="0" y="0"/>
            <a:chExt cx="1352150" cy="1175946"/>
          </a:xfrm>
        </p:grpSpPr>
        <p:sp>
          <p:nvSpPr>
            <p:cNvPr id="17" name="Freeform 17"/>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18" name="TextBox 18"/>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577027" y="3352412"/>
            <a:ext cx="5133946" cy="4464918"/>
            <a:chOff x="0" y="0"/>
            <a:chExt cx="1352150" cy="1175946"/>
          </a:xfrm>
        </p:grpSpPr>
        <p:sp>
          <p:nvSpPr>
            <p:cNvPr id="20" name="Freeform 20"/>
            <p:cNvSpPr/>
            <p:nvPr/>
          </p:nvSpPr>
          <p:spPr>
            <a:xfrm>
              <a:off x="0" y="0"/>
              <a:ext cx="1352150" cy="1175946"/>
            </a:xfrm>
            <a:custGeom>
              <a:avLst/>
              <a:gdLst/>
              <a:ahLst/>
              <a:cxnLst/>
              <a:rect l="l" t="t" r="r" b="b"/>
              <a:pathLst>
                <a:path w="1352150" h="1175946">
                  <a:moveTo>
                    <a:pt x="0" y="0"/>
                  </a:moveTo>
                  <a:lnTo>
                    <a:pt x="1352150" y="0"/>
                  </a:lnTo>
                  <a:lnTo>
                    <a:pt x="1352150" y="1175946"/>
                  </a:lnTo>
                  <a:lnTo>
                    <a:pt x="0" y="1175946"/>
                  </a:lnTo>
                  <a:close/>
                </a:path>
              </a:pathLst>
            </a:custGeom>
            <a:solidFill>
              <a:srgbClr val="393939"/>
            </a:solidFill>
          </p:spPr>
        </p:sp>
        <p:sp>
          <p:nvSpPr>
            <p:cNvPr id="21" name="TextBox 21"/>
            <p:cNvSpPr txBox="1"/>
            <p:nvPr/>
          </p:nvSpPr>
          <p:spPr>
            <a:xfrm>
              <a:off x="0" y="-57150"/>
              <a:ext cx="1352150" cy="1233096"/>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427572" y="3399071"/>
            <a:ext cx="2336202" cy="2029576"/>
          </a:xfrm>
          <a:custGeom>
            <a:avLst/>
            <a:gdLst/>
            <a:ahLst/>
            <a:cxnLst/>
            <a:rect l="l" t="t" r="r" b="b"/>
            <a:pathLst>
              <a:path w="2336202" h="2029576">
                <a:moveTo>
                  <a:pt x="0" y="0"/>
                </a:moveTo>
                <a:lnTo>
                  <a:pt x="2336202" y="0"/>
                </a:lnTo>
                <a:lnTo>
                  <a:pt x="2336202"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3528944" y="3399071"/>
            <a:ext cx="2336202" cy="2029576"/>
          </a:xfrm>
          <a:custGeom>
            <a:avLst/>
            <a:gdLst/>
            <a:ahLst/>
            <a:cxnLst/>
            <a:rect l="l" t="t" r="r" b="b"/>
            <a:pathLst>
              <a:path w="2336202" h="2029576">
                <a:moveTo>
                  <a:pt x="0" y="0"/>
                </a:moveTo>
                <a:lnTo>
                  <a:pt x="2336203" y="0"/>
                </a:lnTo>
                <a:lnTo>
                  <a:pt x="2336203"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7975899" y="2337624"/>
            <a:ext cx="2336202" cy="2029576"/>
          </a:xfrm>
          <a:custGeom>
            <a:avLst/>
            <a:gdLst/>
            <a:ahLst/>
            <a:cxnLst/>
            <a:rect l="l" t="t" r="r" b="b"/>
            <a:pathLst>
              <a:path w="2336202" h="2029576">
                <a:moveTo>
                  <a:pt x="0" y="0"/>
                </a:moveTo>
                <a:lnTo>
                  <a:pt x="2336202" y="0"/>
                </a:lnTo>
                <a:lnTo>
                  <a:pt x="2336202" y="2029576"/>
                </a:lnTo>
                <a:lnTo>
                  <a:pt x="0" y="202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2551942" y="3507118"/>
            <a:ext cx="2087461" cy="1813482"/>
          </a:xfrm>
          <a:custGeom>
            <a:avLst/>
            <a:gdLst/>
            <a:ahLst/>
            <a:cxnLst/>
            <a:rect l="l" t="t" r="r" b="b"/>
            <a:pathLst>
              <a:path w="2087461" h="1813482">
                <a:moveTo>
                  <a:pt x="0" y="0"/>
                </a:moveTo>
                <a:lnTo>
                  <a:pt x="2087461" y="0"/>
                </a:lnTo>
                <a:lnTo>
                  <a:pt x="2087461"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100269" y="2445671"/>
            <a:ext cx="2087461" cy="1813482"/>
          </a:xfrm>
          <a:custGeom>
            <a:avLst/>
            <a:gdLst/>
            <a:ahLst/>
            <a:cxnLst/>
            <a:rect l="l" t="t" r="r" b="b"/>
            <a:pathLst>
              <a:path w="2087461" h="1813482">
                <a:moveTo>
                  <a:pt x="0" y="0"/>
                </a:moveTo>
                <a:lnTo>
                  <a:pt x="2087462" y="0"/>
                </a:lnTo>
                <a:lnTo>
                  <a:pt x="2087462"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3653315" y="3507118"/>
            <a:ext cx="2087461" cy="1813482"/>
          </a:xfrm>
          <a:custGeom>
            <a:avLst/>
            <a:gdLst/>
            <a:ahLst/>
            <a:cxnLst/>
            <a:rect l="l" t="t" r="r" b="b"/>
            <a:pathLst>
              <a:path w="2087461" h="1813482">
                <a:moveTo>
                  <a:pt x="0" y="0"/>
                </a:moveTo>
                <a:lnTo>
                  <a:pt x="2087461" y="0"/>
                </a:lnTo>
                <a:lnTo>
                  <a:pt x="2087461" y="1813482"/>
                </a:lnTo>
                <a:lnTo>
                  <a:pt x="0" y="181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a:off x="2940011" y="3758197"/>
            <a:ext cx="1311324" cy="1311324"/>
          </a:xfrm>
          <a:custGeom>
            <a:avLst/>
            <a:gdLst/>
            <a:ahLst/>
            <a:cxnLst/>
            <a:rect l="l" t="t" r="r" b="b"/>
            <a:pathLst>
              <a:path w="1311324" h="1311324">
                <a:moveTo>
                  <a:pt x="0" y="0"/>
                </a:moveTo>
                <a:lnTo>
                  <a:pt x="1311324" y="0"/>
                </a:lnTo>
                <a:lnTo>
                  <a:pt x="1311324" y="1311324"/>
                </a:lnTo>
                <a:lnTo>
                  <a:pt x="0" y="1311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8534217" y="2752608"/>
            <a:ext cx="1219566" cy="1199609"/>
          </a:xfrm>
          <a:custGeom>
            <a:avLst/>
            <a:gdLst/>
            <a:ahLst/>
            <a:cxnLst/>
            <a:rect l="l" t="t" r="r" b="b"/>
            <a:pathLst>
              <a:path w="1219566" h="1199609">
                <a:moveTo>
                  <a:pt x="0" y="0"/>
                </a:moveTo>
                <a:lnTo>
                  <a:pt x="1219566" y="0"/>
                </a:lnTo>
                <a:lnTo>
                  <a:pt x="1219566" y="1199609"/>
                </a:lnTo>
                <a:lnTo>
                  <a:pt x="0" y="11996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4181712" y="3802448"/>
            <a:ext cx="1180024" cy="1222823"/>
          </a:xfrm>
          <a:custGeom>
            <a:avLst/>
            <a:gdLst/>
            <a:ahLst/>
            <a:cxnLst/>
            <a:rect l="l" t="t" r="r" b="b"/>
            <a:pathLst>
              <a:path w="1180024" h="1222823">
                <a:moveTo>
                  <a:pt x="0" y="0"/>
                </a:moveTo>
                <a:lnTo>
                  <a:pt x="1180024" y="0"/>
                </a:lnTo>
                <a:lnTo>
                  <a:pt x="1180024" y="1222823"/>
                </a:lnTo>
                <a:lnTo>
                  <a:pt x="0" y="12228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5168385" y="1009650"/>
            <a:ext cx="7951230" cy="704850"/>
          </a:xfrm>
          <a:prstGeom prst="rect">
            <a:avLst/>
          </a:prstGeom>
        </p:spPr>
        <p:txBody>
          <a:bodyPr lIns="0" tIns="0" rIns="0" bIns="0" rtlCol="0" anchor="t">
            <a:spAutoFit/>
          </a:bodyPr>
          <a:lstStyle/>
          <a:p>
            <a:pPr marL="0" indent="0" algn="ctr" rtl="1">
              <a:lnSpc>
                <a:spcPts val="5317"/>
              </a:lnSpc>
              <a:buNone/>
            </a:pPr>
            <a:r>
              <a:rPr lang="fa-IR" sz="4500" spc="-135" dirty="0">
                <a:solidFill>
                  <a:srgbClr val="000000"/>
                </a:solidFill>
                <a:latin typeface="Poppins Bold"/>
                <a:cs typeface="2  Farnaz" panose="00000400000000000000" pitchFamily="2" charset="-78"/>
              </a:rPr>
              <a:t>آموزش و تست مدل</a:t>
            </a:r>
          </a:p>
        </p:txBody>
      </p:sp>
      <p:sp>
        <p:nvSpPr>
          <p:cNvPr id="32" name="TextBox 32"/>
          <p:cNvSpPr txBox="1"/>
          <p:nvPr/>
        </p:nvSpPr>
        <p:spPr>
          <a:xfrm>
            <a:off x="2022961" y="5813668"/>
            <a:ext cx="3145424"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cs typeface="B Nazanin" panose="00000400000000000000" pitchFamily="2" charset="-78"/>
                <a:sym typeface="Poppins Bold"/>
              </a:rPr>
              <a:t>ارزیابی عملکرد</a:t>
            </a:r>
          </a:p>
        </p:txBody>
      </p:sp>
      <p:sp>
        <p:nvSpPr>
          <p:cNvPr id="33" name="TextBox 33"/>
          <p:cNvSpPr txBox="1"/>
          <p:nvPr/>
        </p:nvSpPr>
        <p:spPr>
          <a:xfrm>
            <a:off x="12684722" y="5813668"/>
            <a:ext cx="4024648"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ea typeface="Poppins Bold"/>
                <a:cs typeface="B Nazanin" panose="00000400000000000000" pitchFamily="2" charset="-78"/>
                <a:sym typeface="Poppins Bold"/>
              </a:rPr>
              <a:t>تقسیم داده‌ها</a:t>
            </a:r>
          </a:p>
        </p:txBody>
      </p:sp>
      <p:sp>
        <p:nvSpPr>
          <p:cNvPr id="34" name="TextBox 34"/>
          <p:cNvSpPr txBox="1"/>
          <p:nvPr/>
        </p:nvSpPr>
        <p:spPr>
          <a:xfrm>
            <a:off x="7166984" y="4752221"/>
            <a:ext cx="3954033" cy="617477"/>
          </a:xfrm>
          <a:prstGeom prst="rect">
            <a:avLst/>
          </a:prstGeom>
        </p:spPr>
        <p:txBody>
          <a:bodyPr lIns="0" tIns="0" rIns="0" bIns="0" rtlCol="0" anchor="t">
            <a:spAutoFit/>
          </a:bodyPr>
          <a:lstStyle/>
          <a:p>
            <a:pPr algn="ctr">
              <a:lnSpc>
                <a:spcPts val="4479"/>
              </a:lnSpc>
              <a:spcBef>
                <a:spcPct val="0"/>
              </a:spcBef>
            </a:pPr>
            <a:r>
              <a:rPr lang="fa-IR" sz="4800" dirty="0">
                <a:solidFill>
                  <a:srgbClr val="FFBC00"/>
                </a:solidFill>
                <a:latin typeface="Poppins Bold"/>
                <a:cs typeface="B Nazanin" panose="00000400000000000000" pitchFamily="2" charset="-78"/>
                <a:sym typeface="Poppins Bold"/>
              </a:rPr>
              <a:t>آموزش مدل</a:t>
            </a:r>
          </a:p>
        </p:txBody>
      </p:sp>
      <p:sp>
        <p:nvSpPr>
          <p:cNvPr id="35" name="TextBox 35"/>
          <p:cNvSpPr txBox="1"/>
          <p:nvPr/>
        </p:nvSpPr>
        <p:spPr>
          <a:xfrm>
            <a:off x="1247925" y="6714539"/>
            <a:ext cx="4695494" cy="1292662"/>
          </a:xfrm>
          <a:prstGeom prst="rect">
            <a:avLst/>
          </a:prstGeom>
        </p:spPr>
        <p:txBody>
          <a:bodyPr lIns="0" tIns="0" rIns="0" bIns="0" rtlCol="0" anchor="t">
            <a:spAutoFit/>
          </a:bodyPr>
          <a:lstStyle/>
          <a:p>
            <a:pPr algn="just" rtl="1"/>
            <a:r>
              <a:rPr lang="fa-IR" sz="2800" dirty="0">
                <a:solidFill>
                  <a:srgbClr val="FFFFFF"/>
                </a:solidFill>
                <a:latin typeface="Poppins"/>
                <a:cs typeface="B Nazanin" panose="00000400000000000000" pitchFamily="2" charset="-78"/>
                <a:sym typeface="Poppins"/>
              </a:rPr>
              <a:t>ارزیابی عملکرد مدل با استفاده از مجموعه داده‌های آزمایشی و محاسبه شاخص‌های ارزیابی.</a:t>
            </a:r>
          </a:p>
        </p:txBody>
      </p:sp>
      <p:sp>
        <p:nvSpPr>
          <p:cNvPr id="36" name="TextBox 36"/>
          <p:cNvSpPr txBox="1"/>
          <p:nvPr/>
        </p:nvSpPr>
        <p:spPr>
          <a:xfrm>
            <a:off x="12349298" y="6772696"/>
            <a:ext cx="4695494" cy="1292662"/>
          </a:xfrm>
          <a:prstGeom prst="rect">
            <a:avLst/>
          </a:prstGeom>
        </p:spPr>
        <p:txBody>
          <a:bodyPr lIns="0" tIns="0" rIns="0" bIns="0" rtlCol="0" anchor="t">
            <a:spAutoFit/>
          </a:bodyPr>
          <a:lstStyle/>
          <a:p>
            <a:pPr algn="just" rtl="1"/>
            <a:r>
              <a:rPr lang="fa-IR" sz="2800" dirty="0">
                <a:solidFill>
                  <a:srgbClr val="FFFFFF"/>
                </a:solidFill>
                <a:latin typeface="Poppins"/>
                <a:ea typeface="Poppins"/>
                <a:cs typeface="B Nazanin" panose="00000400000000000000" pitchFamily="2" charset="-78"/>
                <a:sym typeface="Poppins"/>
              </a:rPr>
              <a:t>تقسیم داده‌ها به مجموعه‌های آموزش و آزمایش برای ارزیابی عملکرد مدل در مواجهه با داده‌های جدید.</a:t>
            </a:r>
          </a:p>
        </p:txBody>
      </p:sp>
      <p:sp>
        <p:nvSpPr>
          <p:cNvPr id="37" name="TextBox 37"/>
          <p:cNvSpPr txBox="1"/>
          <p:nvPr/>
        </p:nvSpPr>
        <p:spPr>
          <a:xfrm>
            <a:off x="6796252" y="5709707"/>
            <a:ext cx="4695494" cy="1292662"/>
          </a:xfrm>
          <a:prstGeom prst="rect">
            <a:avLst/>
          </a:prstGeom>
        </p:spPr>
        <p:txBody>
          <a:bodyPr lIns="0" tIns="0" rIns="0" bIns="0" rtlCol="0" anchor="t">
            <a:spAutoFit/>
          </a:bodyPr>
          <a:lstStyle/>
          <a:p>
            <a:pPr algn="just" rtl="1"/>
            <a:r>
              <a:rPr lang="fa-IR" sz="2800" dirty="0">
                <a:solidFill>
                  <a:srgbClr val="FFFFFF"/>
                </a:solidFill>
                <a:latin typeface="Poppins"/>
                <a:cs typeface="B Nazanin" panose="00000400000000000000" pitchFamily="2" charset="-78"/>
                <a:sym typeface="Poppins"/>
              </a:rPr>
              <a:t>آموزش مدل با استفاده از مجموعه داده‌های آموزشی و تنظیم پارامترهای آن برای حداکثر سازی عملکرد.</a:t>
            </a:r>
          </a:p>
        </p:txBody>
      </p:sp>
      <p:sp>
        <p:nvSpPr>
          <p:cNvPr id="38" name="TextBox 37">
            <a:extLst>
              <a:ext uri="{FF2B5EF4-FFF2-40B4-BE49-F238E27FC236}">
                <a16:creationId xmlns:a16="http://schemas.microsoft.com/office/drawing/2014/main" id="{BDDD6AA3-731F-D91C-5FD4-8F2BE2869D23}"/>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2290169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12986536" y="-513917"/>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10949670" y="533163"/>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2">
              <a:alphaModFix amt="70000"/>
            </a:blip>
            <a:stretch>
              <a:fillRect/>
            </a:stretch>
          </a:blipFill>
        </p:spPr>
      </p:sp>
      <p:grpSp>
        <p:nvGrpSpPr>
          <p:cNvPr id="8" name="Group 8"/>
          <p:cNvGrpSpPr/>
          <p:nvPr/>
        </p:nvGrpSpPr>
        <p:grpSpPr>
          <a:xfrm rot="-7675271">
            <a:off x="11894032" y="686757"/>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10328609" y="721266"/>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12" name="Group 12"/>
          <p:cNvGrpSpPr/>
          <p:nvPr/>
        </p:nvGrpSpPr>
        <p:grpSpPr>
          <a:xfrm rot="-7667943">
            <a:off x="11236821" y="875005"/>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489364" y="7538995"/>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11431660" y="8948561"/>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2">
              <a:alphaModFix amt="70000"/>
            </a:blip>
            <a:stretch>
              <a:fillRect/>
            </a:stretch>
          </a:blipFill>
        </p:spPr>
      </p:sp>
      <p:grpSp>
        <p:nvGrpSpPr>
          <p:cNvPr id="19" name="Group 19"/>
          <p:cNvGrpSpPr/>
          <p:nvPr/>
        </p:nvGrpSpPr>
        <p:grpSpPr>
          <a:xfrm rot="-3233192">
            <a:off x="10491992" y="8940314"/>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10252805" y="8926461"/>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23" name="Group 23"/>
          <p:cNvGrpSpPr/>
          <p:nvPr/>
        </p:nvGrpSpPr>
        <p:grpSpPr>
          <a:xfrm rot="-3233192">
            <a:off x="10754485" y="8295552"/>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11716593" y="8768216"/>
            <a:ext cx="7412268" cy="352083"/>
          </a:xfrm>
          <a:custGeom>
            <a:avLst/>
            <a:gdLst/>
            <a:ahLst/>
            <a:cxnLst/>
            <a:rect l="l" t="t" r="r" b="b"/>
            <a:pathLst>
              <a:path w="7412268" h="352083">
                <a:moveTo>
                  <a:pt x="0" y="0"/>
                </a:moveTo>
                <a:lnTo>
                  <a:pt x="7412268" y="0"/>
                </a:lnTo>
                <a:lnTo>
                  <a:pt x="7412268" y="352083"/>
                </a:lnTo>
                <a:lnTo>
                  <a:pt x="0" y="352083"/>
                </a:lnTo>
                <a:lnTo>
                  <a:pt x="0" y="0"/>
                </a:lnTo>
                <a:close/>
              </a:path>
            </a:pathLst>
          </a:custGeom>
          <a:blipFill>
            <a:blip r:embed="rId2">
              <a:alphaModFix amt="70000"/>
            </a:blip>
            <a:stretch>
              <a:fillRect/>
            </a:stretch>
          </a:blipFill>
        </p:spPr>
      </p:sp>
      <p:grpSp>
        <p:nvGrpSpPr>
          <p:cNvPr id="27" name="Group 27"/>
          <p:cNvGrpSpPr/>
          <p:nvPr/>
        </p:nvGrpSpPr>
        <p:grpSpPr>
          <a:xfrm rot="3129624">
            <a:off x="10565768" y="10436466"/>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11133009" y="1547845"/>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10812149" y="1629632"/>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2">
              <a:alphaModFix amt="70000"/>
            </a:blip>
            <a:stretch>
              <a:fillRect/>
            </a:stretch>
          </a:blipFill>
        </p:spPr>
      </p:sp>
      <p:sp>
        <p:nvSpPr>
          <p:cNvPr id="34" name="Freeform 34"/>
          <p:cNvSpPr/>
          <p:nvPr/>
        </p:nvSpPr>
        <p:spPr>
          <a:xfrm rot="3136011">
            <a:off x="11155774" y="8040249"/>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2">
              <a:alphaModFix amt="70000"/>
            </a:blip>
            <a:stretch>
              <a:fillRect/>
            </a:stretch>
          </a:blipFill>
        </p:spPr>
      </p:sp>
      <p:grpSp>
        <p:nvGrpSpPr>
          <p:cNvPr id="35" name="Group 35"/>
          <p:cNvGrpSpPr/>
          <p:nvPr/>
        </p:nvGrpSpPr>
        <p:grpSpPr>
          <a:xfrm rot="3129624">
            <a:off x="11113425" y="7729127"/>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11764233" y="1154249"/>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165619" y="713255"/>
            <a:ext cx="9278136" cy="682879"/>
          </a:xfrm>
          <a:prstGeom prst="rect">
            <a:avLst/>
          </a:prstGeom>
        </p:spPr>
        <p:txBody>
          <a:bodyPr wrap="square"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ارزیابی عملکرد مدل های </a:t>
            </a:r>
            <a:r>
              <a:rPr lang="fa-IR" sz="4500" spc="-135" dirty="0">
                <a:solidFill>
                  <a:srgbClr val="FF9900"/>
                </a:solidFill>
                <a:latin typeface="Poppins Bold"/>
                <a:cs typeface="2  Farnaz" panose="00000400000000000000" pitchFamily="2" charset="-78"/>
                <a:sym typeface="Poppins Bold"/>
              </a:rPr>
              <a:t>پیش بینی </a:t>
            </a:r>
            <a:r>
              <a:rPr lang="fa-IR" sz="4500" spc="-135" dirty="0">
                <a:solidFill>
                  <a:srgbClr val="000000"/>
                </a:solidFill>
                <a:latin typeface="Poppins Bold"/>
                <a:cs typeface="2  Farnaz" panose="00000400000000000000" pitchFamily="2" charset="-78"/>
                <a:sym typeface="Poppins Bold"/>
              </a:rPr>
              <a:t>(رگرسیونی)</a:t>
            </a:r>
            <a:endParaRPr lang="en-US" sz="4500" spc="-135" dirty="0">
              <a:solidFill>
                <a:srgbClr val="000000"/>
              </a:solidFill>
              <a:latin typeface="Poppins Bold"/>
              <a:cs typeface="2  Farnaz" panose="00000400000000000000" pitchFamily="2" charset="-78"/>
              <a:sym typeface="Poppins Bold"/>
            </a:endParaRPr>
          </a:p>
        </p:txBody>
      </p:sp>
      <p:pic>
        <p:nvPicPr>
          <p:cNvPr id="2" name="Picture 1">
            <a:extLst>
              <a:ext uri="{FF2B5EF4-FFF2-40B4-BE49-F238E27FC236}">
                <a16:creationId xmlns:a16="http://schemas.microsoft.com/office/drawing/2014/main" id="{312785C3-B2F5-EADF-547A-FB084CA152FC}"/>
              </a:ext>
            </a:extLst>
          </p:cNvPr>
          <p:cNvPicPr>
            <a:picLocks noChangeAspect="1"/>
          </p:cNvPicPr>
          <p:nvPr/>
        </p:nvPicPr>
        <p:blipFill>
          <a:blip r:embed="rId3"/>
          <a:stretch>
            <a:fillRect/>
          </a:stretch>
        </p:blipFill>
        <p:spPr>
          <a:xfrm>
            <a:off x="925941" y="2128922"/>
            <a:ext cx="10527338" cy="6211130"/>
          </a:xfrm>
          <a:prstGeom prst="rect">
            <a:avLst/>
          </a:prstGeom>
        </p:spPr>
      </p:pic>
      <p:sp>
        <p:nvSpPr>
          <p:cNvPr id="3" name="TextBox 2">
            <a:extLst>
              <a:ext uri="{FF2B5EF4-FFF2-40B4-BE49-F238E27FC236}">
                <a16:creationId xmlns:a16="http://schemas.microsoft.com/office/drawing/2014/main" id="{C35374D2-14BF-1BCB-456D-4491271E22C5}"/>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339776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4" name="Google Shape;171;p21">
            <a:extLst>
              <a:ext uri="{FF2B5EF4-FFF2-40B4-BE49-F238E27FC236}">
                <a16:creationId xmlns:a16="http://schemas.microsoft.com/office/drawing/2014/main" id="{D7F0E10B-C884-E5AE-C184-97EB11EAB265}"/>
              </a:ext>
            </a:extLst>
          </p:cNvPr>
          <p:cNvPicPr preferRelativeResize="0"/>
          <p:nvPr/>
        </p:nvPicPr>
        <p:blipFill>
          <a:blip r:embed="rId4">
            <a:alphaModFix/>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513852" y="2032152"/>
            <a:ext cx="6783568" cy="2312987"/>
          </a:xfrm>
          <a:prstGeom prst="rect">
            <a:avLst/>
          </a:prstGeom>
          <a:noFill/>
          <a:ln>
            <a:noFill/>
          </a:ln>
        </p:spPr>
      </p:pic>
      <p:pic>
        <p:nvPicPr>
          <p:cNvPr id="6" name="Picture 5">
            <a:extLst>
              <a:ext uri="{FF2B5EF4-FFF2-40B4-BE49-F238E27FC236}">
                <a16:creationId xmlns:a16="http://schemas.microsoft.com/office/drawing/2014/main" id="{EE53456C-8962-875B-3742-B2ECE18E063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730136" y="4846573"/>
            <a:ext cx="5424338" cy="1624912"/>
          </a:xfrm>
          <a:prstGeom prst="rect">
            <a:avLst/>
          </a:prstGeom>
        </p:spPr>
      </p:pic>
      <p:pic>
        <p:nvPicPr>
          <p:cNvPr id="7" name="Picture 6">
            <a:extLst>
              <a:ext uri="{FF2B5EF4-FFF2-40B4-BE49-F238E27FC236}">
                <a16:creationId xmlns:a16="http://schemas.microsoft.com/office/drawing/2014/main" id="{918EF154-A093-6E4A-8D84-3682C830337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181600" y="7098354"/>
            <a:ext cx="7276429" cy="1940381"/>
          </a:xfrm>
          <a:prstGeom prst="rect">
            <a:avLst/>
          </a:prstGeom>
        </p:spPr>
      </p:pic>
      <p:sp>
        <p:nvSpPr>
          <p:cNvPr id="8" name="TextBox 7">
            <a:extLst>
              <a:ext uri="{FF2B5EF4-FFF2-40B4-BE49-F238E27FC236}">
                <a16:creationId xmlns:a16="http://schemas.microsoft.com/office/drawing/2014/main" id="{7625E791-0411-6CD4-CA92-AFD73C6D61B9}"/>
              </a:ext>
            </a:extLst>
          </p:cNvPr>
          <p:cNvSpPr txBox="1"/>
          <p:nvPr/>
        </p:nvSpPr>
        <p:spPr>
          <a:xfrm>
            <a:off x="13944600" y="876300"/>
            <a:ext cx="1869423" cy="646331"/>
          </a:xfrm>
          <a:prstGeom prst="rect">
            <a:avLst/>
          </a:prstGeom>
          <a:noFill/>
        </p:spPr>
        <p:txBody>
          <a:bodyPr wrap="none" rtlCol="0">
            <a:spAutoFit/>
          </a:bodyPr>
          <a:lstStyle/>
          <a:p>
            <a:r>
              <a:rPr lang="fa-IR" sz="3600" dirty="0">
                <a:cs typeface="B Nazanin" panose="00000400000000000000" pitchFamily="2" charset="-78"/>
              </a:rPr>
              <a:t>و همچنین :</a:t>
            </a:r>
            <a:endParaRPr lang="en-US" sz="3600" dirty="0">
              <a:cs typeface="B Nazanin" panose="00000400000000000000" pitchFamily="2" charset="-78"/>
            </a:endParaRPr>
          </a:p>
        </p:txBody>
      </p:sp>
      <p:sp>
        <p:nvSpPr>
          <p:cNvPr id="2" name="TextBox 1">
            <a:extLst>
              <a:ext uri="{FF2B5EF4-FFF2-40B4-BE49-F238E27FC236}">
                <a16:creationId xmlns:a16="http://schemas.microsoft.com/office/drawing/2014/main" id="{B91FB1F9-3709-77C3-33C8-E613B42C07E8}"/>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77027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2364" y="9912529"/>
            <a:ext cx="21354623" cy="2652117"/>
            <a:chOff x="0" y="0"/>
            <a:chExt cx="5624263" cy="698500"/>
          </a:xfrm>
        </p:grpSpPr>
        <p:sp>
          <p:nvSpPr>
            <p:cNvPr id="3" name="Freeform 3"/>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4" name="TextBox 4"/>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81160" y="9912529"/>
            <a:ext cx="11022791" cy="2652117"/>
            <a:chOff x="0" y="0"/>
            <a:chExt cx="2903122" cy="698500"/>
          </a:xfrm>
        </p:grpSpPr>
        <p:sp>
          <p:nvSpPr>
            <p:cNvPr id="6" name="Freeform 6"/>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7" name="TextBox 7"/>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63919" y="9912529"/>
            <a:ext cx="8400463" cy="2652117"/>
            <a:chOff x="0" y="0"/>
            <a:chExt cx="2212468" cy="698500"/>
          </a:xfrm>
        </p:grpSpPr>
        <p:sp>
          <p:nvSpPr>
            <p:cNvPr id="9" name="Freeform 9"/>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10" name="TextBox 10"/>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37161" y="3093074"/>
            <a:ext cx="5413677" cy="5440882"/>
          </a:xfrm>
          <a:custGeom>
            <a:avLst/>
            <a:gdLst/>
            <a:ahLst/>
            <a:cxnLst/>
            <a:rect l="l" t="t" r="r" b="b"/>
            <a:pathLst>
              <a:path w="5413677" h="5440882">
                <a:moveTo>
                  <a:pt x="0" y="0"/>
                </a:moveTo>
                <a:lnTo>
                  <a:pt x="5413678" y="0"/>
                </a:lnTo>
                <a:lnTo>
                  <a:pt x="5413678" y="5440881"/>
                </a:lnTo>
                <a:lnTo>
                  <a:pt x="0" y="54408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9601654" y="3196264"/>
            <a:ext cx="2142762" cy="2142762"/>
            <a:chOff x="0" y="0"/>
            <a:chExt cx="812800" cy="812800"/>
          </a:xfrm>
        </p:grpSpPr>
        <p:sp>
          <p:nvSpPr>
            <p:cNvPr id="15" name="Freeform 15"/>
            <p:cNvSpPr/>
            <p:nvPr/>
          </p:nvSpPr>
          <p:spPr>
            <a:xfrm>
              <a:off x="27452" y="27452"/>
              <a:ext cx="757896" cy="757896"/>
            </a:xfrm>
            <a:custGeom>
              <a:avLst/>
              <a:gdLst/>
              <a:ahLst/>
              <a:cxnLst/>
              <a:rect l="l" t="t" r="r" b="b"/>
              <a:pathLst>
                <a:path w="757896" h="757896">
                  <a:moveTo>
                    <a:pt x="440264" y="33864"/>
                  </a:moveTo>
                  <a:lnTo>
                    <a:pt x="724032" y="317632"/>
                  </a:lnTo>
                  <a:cubicBezTo>
                    <a:pt x="757896" y="351496"/>
                    <a:pt x="757896" y="406400"/>
                    <a:pt x="724032" y="440264"/>
                  </a:cubicBezTo>
                  <a:lnTo>
                    <a:pt x="440264" y="724032"/>
                  </a:lnTo>
                  <a:cubicBezTo>
                    <a:pt x="406400" y="757896"/>
                    <a:pt x="351496" y="757896"/>
                    <a:pt x="317632" y="724032"/>
                  </a:cubicBezTo>
                  <a:lnTo>
                    <a:pt x="33864" y="440264"/>
                  </a:lnTo>
                  <a:cubicBezTo>
                    <a:pt x="0" y="406400"/>
                    <a:pt x="0" y="351496"/>
                    <a:pt x="33864" y="317632"/>
                  </a:cubicBezTo>
                  <a:lnTo>
                    <a:pt x="317632" y="33864"/>
                  </a:lnTo>
                  <a:cubicBezTo>
                    <a:pt x="351496" y="0"/>
                    <a:pt x="406400" y="0"/>
                    <a:pt x="440264" y="33864"/>
                  </a:cubicBezTo>
                  <a:close/>
                </a:path>
              </a:pathLst>
            </a:custGeom>
            <a:solidFill>
              <a:srgbClr val="393939"/>
            </a:solidFill>
          </p:spPr>
        </p:sp>
        <p:sp>
          <p:nvSpPr>
            <p:cNvPr id="16" name="TextBox 16"/>
            <p:cNvSpPr txBox="1"/>
            <p:nvPr/>
          </p:nvSpPr>
          <p:spPr>
            <a:xfrm>
              <a:off x="139700" y="82550"/>
              <a:ext cx="533400" cy="590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547563" y="3196264"/>
            <a:ext cx="2142762" cy="2142762"/>
            <a:chOff x="0" y="0"/>
            <a:chExt cx="812800" cy="812800"/>
          </a:xfrm>
        </p:grpSpPr>
        <p:sp>
          <p:nvSpPr>
            <p:cNvPr id="18" name="Freeform 18"/>
            <p:cNvSpPr/>
            <p:nvPr/>
          </p:nvSpPr>
          <p:spPr>
            <a:xfrm>
              <a:off x="27452" y="27452"/>
              <a:ext cx="757896" cy="757896"/>
            </a:xfrm>
            <a:custGeom>
              <a:avLst/>
              <a:gdLst/>
              <a:ahLst/>
              <a:cxnLst/>
              <a:rect l="l" t="t" r="r" b="b"/>
              <a:pathLst>
                <a:path w="757896" h="757896">
                  <a:moveTo>
                    <a:pt x="440264" y="33864"/>
                  </a:moveTo>
                  <a:lnTo>
                    <a:pt x="724032" y="317632"/>
                  </a:lnTo>
                  <a:cubicBezTo>
                    <a:pt x="757896" y="351496"/>
                    <a:pt x="757896" y="406400"/>
                    <a:pt x="724032" y="440264"/>
                  </a:cubicBezTo>
                  <a:lnTo>
                    <a:pt x="440264" y="724032"/>
                  </a:lnTo>
                  <a:cubicBezTo>
                    <a:pt x="406400" y="757896"/>
                    <a:pt x="351496" y="757896"/>
                    <a:pt x="317632" y="724032"/>
                  </a:cubicBezTo>
                  <a:lnTo>
                    <a:pt x="33864" y="440264"/>
                  </a:lnTo>
                  <a:cubicBezTo>
                    <a:pt x="0" y="406400"/>
                    <a:pt x="0" y="351496"/>
                    <a:pt x="33864" y="317632"/>
                  </a:cubicBezTo>
                  <a:lnTo>
                    <a:pt x="317632" y="33864"/>
                  </a:lnTo>
                  <a:cubicBezTo>
                    <a:pt x="351496" y="0"/>
                    <a:pt x="406400" y="0"/>
                    <a:pt x="440264" y="33864"/>
                  </a:cubicBezTo>
                  <a:close/>
                </a:path>
              </a:pathLst>
            </a:custGeom>
            <a:solidFill>
              <a:srgbClr val="393939"/>
            </a:solidFill>
          </p:spPr>
        </p:sp>
        <p:sp>
          <p:nvSpPr>
            <p:cNvPr id="19" name="TextBox 19"/>
            <p:cNvSpPr txBox="1"/>
            <p:nvPr/>
          </p:nvSpPr>
          <p:spPr>
            <a:xfrm>
              <a:off x="139700" y="82550"/>
              <a:ext cx="533400" cy="590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601654" y="6326226"/>
            <a:ext cx="2142762" cy="2142762"/>
            <a:chOff x="0" y="0"/>
            <a:chExt cx="812800" cy="812800"/>
          </a:xfrm>
        </p:grpSpPr>
        <p:sp>
          <p:nvSpPr>
            <p:cNvPr id="21" name="Freeform 21"/>
            <p:cNvSpPr/>
            <p:nvPr/>
          </p:nvSpPr>
          <p:spPr>
            <a:xfrm>
              <a:off x="27452" y="27452"/>
              <a:ext cx="757896" cy="757896"/>
            </a:xfrm>
            <a:custGeom>
              <a:avLst/>
              <a:gdLst/>
              <a:ahLst/>
              <a:cxnLst/>
              <a:rect l="l" t="t" r="r" b="b"/>
              <a:pathLst>
                <a:path w="757896" h="757896">
                  <a:moveTo>
                    <a:pt x="440264" y="33864"/>
                  </a:moveTo>
                  <a:lnTo>
                    <a:pt x="724032" y="317632"/>
                  </a:lnTo>
                  <a:cubicBezTo>
                    <a:pt x="757896" y="351496"/>
                    <a:pt x="757896" y="406400"/>
                    <a:pt x="724032" y="440264"/>
                  </a:cubicBezTo>
                  <a:lnTo>
                    <a:pt x="440264" y="724032"/>
                  </a:lnTo>
                  <a:cubicBezTo>
                    <a:pt x="406400" y="757896"/>
                    <a:pt x="351496" y="757896"/>
                    <a:pt x="317632" y="724032"/>
                  </a:cubicBezTo>
                  <a:lnTo>
                    <a:pt x="33864" y="440264"/>
                  </a:lnTo>
                  <a:cubicBezTo>
                    <a:pt x="0" y="406400"/>
                    <a:pt x="0" y="351496"/>
                    <a:pt x="33864" y="317632"/>
                  </a:cubicBezTo>
                  <a:lnTo>
                    <a:pt x="317632" y="33864"/>
                  </a:lnTo>
                  <a:cubicBezTo>
                    <a:pt x="351496" y="0"/>
                    <a:pt x="406400" y="0"/>
                    <a:pt x="440264" y="33864"/>
                  </a:cubicBezTo>
                  <a:close/>
                </a:path>
              </a:pathLst>
            </a:custGeom>
            <a:solidFill>
              <a:srgbClr val="393939"/>
            </a:solidFill>
          </p:spPr>
        </p:sp>
        <p:sp>
          <p:nvSpPr>
            <p:cNvPr id="22" name="TextBox 22"/>
            <p:cNvSpPr txBox="1"/>
            <p:nvPr/>
          </p:nvSpPr>
          <p:spPr>
            <a:xfrm>
              <a:off x="139700" y="82550"/>
              <a:ext cx="533400" cy="590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547563" y="6326226"/>
            <a:ext cx="2142762" cy="2142762"/>
            <a:chOff x="0" y="0"/>
            <a:chExt cx="812800" cy="812800"/>
          </a:xfrm>
        </p:grpSpPr>
        <p:sp>
          <p:nvSpPr>
            <p:cNvPr id="24" name="Freeform 24"/>
            <p:cNvSpPr/>
            <p:nvPr/>
          </p:nvSpPr>
          <p:spPr>
            <a:xfrm>
              <a:off x="27452" y="27452"/>
              <a:ext cx="757896" cy="757896"/>
            </a:xfrm>
            <a:custGeom>
              <a:avLst/>
              <a:gdLst/>
              <a:ahLst/>
              <a:cxnLst/>
              <a:rect l="l" t="t" r="r" b="b"/>
              <a:pathLst>
                <a:path w="757896" h="757896">
                  <a:moveTo>
                    <a:pt x="440264" y="33864"/>
                  </a:moveTo>
                  <a:lnTo>
                    <a:pt x="724032" y="317632"/>
                  </a:lnTo>
                  <a:cubicBezTo>
                    <a:pt x="757896" y="351496"/>
                    <a:pt x="757896" y="406400"/>
                    <a:pt x="724032" y="440264"/>
                  </a:cubicBezTo>
                  <a:lnTo>
                    <a:pt x="440264" y="724032"/>
                  </a:lnTo>
                  <a:cubicBezTo>
                    <a:pt x="406400" y="757896"/>
                    <a:pt x="351496" y="757896"/>
                    <a:pt x="317632" y="724032"/>
                  </a:cubicBezTo>
                  <a:lnTo>
                    <a:pt x="33864" y="440264"/>
                  </a:lnTo>
                  <a:cubicBezTo>
                    <a:pt x="0" y="406400"/>
                    <a:pt x="0" y="351496"/>
                    <a:pt x="33864" y="317632"/>
                  </a:cubicBezTo>
                  <a:lnTo>
                    <a:pt x="317632" y="33864"/>
                  </a:lnTo>
                  <a:cubicBezTo>
                    <a:pt x="351496" y="0"/>
                    <a:pt x="406400" y="0"/>
                    <a:pt x="440264" y="33864"/>
                  </a:cubicBezTo>
                  <a:close/>
                </a:path>
              </a:pathLst>
            </a:custGeom>
            <a:solidFill>
              <a:srgbClr val="393939"/>
            </a:solidFill>
          </p:spPr>
        </p:sp>
        <p:sp>
          <p:nvSpPr>
            <p:cNvPr id="25" name="TextBox 25"/>
            <p:cNvSpPr txBox="1"/>
            <p:nvPr/>
          </p:nvSpPr>
          <p:spPr>
            <a:xfrm>
              <a:off x="139700" y="82550"/>
              <a:ext cx="533400" cy="59055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7144379" y="3793080"/>
            <a:ext cx="949130" cy="949130"/>
          </a:xfrm>
          <a:custGeom>
            <a:avLst/>
            <a:gdLst/>
            <a:ahLst/>
            <a:cxnLst/>
            <a:rect l="l" t="t" r="r" b="b"/>
            <a:pathLst>
              <a:path w="949130" h="949130">
                <a:moveTo>
                  <a:pt x="0" y="0"/>
                </a:moveTo>
                <a:lnTo>
                  <a:pt x="949130" y="0"/>
                </a:lnTo>
                <a:lnTo>
                  <a:pt x="949130" y="949130"/>
                </a:lnTo>
                <a:lnTo>
                  <a:pt x="0" y="949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0160143" y="3836896"/>
            <a:ext cx="1130755" cy="939940"/>
          </a:xfrm>
          <a:custGeom>
            <a:avLst/>
            <a:gdLst/>
            <a:ahLst/>
            <a:cxnLst/>
            <a:rect l="l" t="t" r="r" b="b"/>
            <a:pathLst>
              <a:path w="1130755" h="939940">
                <a:moveTo>
                  <a:pt x="0" y="0"/>
                </a:moveTo>
                <a:lnTo>
                  <a:pt x="1130755" y="0"/>
                </a:lnTo>
                <a:lnTo>
                  <a:pt x="1130755" y="939940"/>
                </a:lnTo>
                <a:lnTo>
                  <a:pt x="0" y="9399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7144379" y="7014988"/>
            <a:ext cx="949130" cy="765236"/>
          </a:xfrm>
          <a:custGeom>
            <a:avLst/>
            <a:gdLst/>
            <a:ahLst/>
            <a:cxnLst/>
            <a:rect l="l" t="t" r="r" b="b"/>
            <a:pathLst>
              <a:path w="949130" h="765236">
                <a:moveTo>
                  <a:pt x="0" y="0"/>
                </a:moveTo>
                <a:lnTo>
                  <a:pt x="949130" y="0"/>
                </a:lnTo>
                <a:lnTo>
                  <a:pt x="949130" y="765237"/>
                </a:lnTo>
                <a:lnTo>
                  <a:pt x="0" y="7652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10124411" y="6828476"/>
            <a:ext cx="1032413" cy="1032413"/>
          </a:xfrm>
          <a:custGeom>
            <a:avLst/>
            <a:gdLst/>
            <a:ahLst/>
            <a:cxnLst/>
            <a:rect l="l" t="t" r="r" b="b"/>
            <a:pathLst>
              <a:path w="1032413" h="1032413">
                <a:moveTo>
                  <a:pt x="0" y="0"/>
                </a:moveTo>
                <a:lnTo>
                  <a:pt x="1032413" y="0"/>
                </a:lnTo>
                <a:lnTo>
                  <a:pt x="1032413" y="1032413"/>
                </a:lnTo>
                <a:lnTo>
                  <a:pt x="0" y="1032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4114800" y="1009650"/>
            <a:ext cx="9004815" cy="682879"/>
          </a:xfrm>
          <a:prstGeom prst="rect">
            <a:avLst/>
          </a:prstGeom>
        </p:spPr>
        <p:txBody>
          <a:bodyPr wrap="square"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ارزیابی عملکرد مدلهای </a:t>
            </a:r>
            <a:r>
              <a:rPr lang="fa-IR" sz="4500" spc="-135" dirty="0">
                <a:solidFill>
                  <a:srgbClr val="FF9900"/>
                </a:solidFill>
                <a:latin typeface="Poppins Bold"/>
                <a:cs typeface="2  Farnaz" panose="00000400000000000000" pitchFamily="2" charset="-78"/>
                <a:sym typeface="Poppins Bold"/>
              </a:rPr>
              <a:t>طبقه بندی</a:t>
            </a:r>
          </a:p>
        </p:txBody>
      </p:sp>
      <p:sp>
        <p:nvSpPr>
          <p:cNvPr id="32" name="TextBox 32"/>
          <p:cNvSpPr txBox="1"/>
          <p:nvPr/>
        </p:nvSpPr>
        <p:spPr>
          <a:xfrm>
            <a:off x="12106675" y="3485649"/>
            <a:ext cx="5293063" cy="450123"/>
          </a:xfrm>
          <a:prstGeom prst="rect">
            <a:avLst/>
          </a:prstGeom>
        </p:spPr>
        <p:txBody>
          <a:bodyPr lIns="0" tIns="0" rIns="0" bIns="0" rtlCol="0" anchor="t">
            <a:spAutoFit/>
          </a:bodyPr>
          <a:lstStyle/>
          <a:p>
            <a:pPr>
              <a:lnSpc>
                <a:spcPts val="3449"/>
              </a:lnSpc>
            </a:pPr>
            <a:r>
              <a:rPr lang="fa-IR" sz="3200" b="1" dirty="0">
                <a:solidFill>
                  <a:srgbClr val="393939"/>
                </a:solidFill>
                <a:latin typeface="Poppins Bold"/>
                <a:cs typeface="B Nazanin" panose="00000400000000000000" pitchFamily="2" charset="-78"/>
                <a:sym typeface="Poppins Bold"/>
              </a:rPr>
              <a:t> </a:t>
            </a:r>
            <a:r>
              <a:rPr lang="en-US" sz="3200" b="1" dirty="0">
                <a:solidFill>
                  <a:srgbClr val="393939"/>
                </a:solidFill>
                <a:latin typeface="Poppins Bold"/>
                <a:cs typeface="B Nazanin" panose="00000400000000000000" pitchFamily="2" charset="-78"/>
                <a:sym typeface="Poppins Bold"/>
              </a:rPr>
              <a:t>(Accuracy) </a:t>
            </a:r>
            <a:r>
              <a:rPr lang="fa-IR" sz="3200" b="1" dirty="0">
                <a:solidFill>
                  <a:srgbClr val="393939"/>
                </a:solidFill>
                <a:latin typeface="Poppins Bold"/>
                <a:cs typeface="B Nazanin" panose="00000400000000000000" pitchFamily="2" charset="-78"/>
                <a:sym typeface="Poppins Bold"/>
              </a:rPr>
              <a:t>دقت</a:t>
            </a:r>
            <a:endParaRPr lang="en-US" sz="3200" b="1" dirty="0">
              <a:solidFill>
                <a:srgbClr val="393939"/>
              </a:solidFill>
              <a:latin typeface="Poppins Bold"/>
              <a:cs typeface="B Nazanin" panose="00000400000000000000" pitchFamily="2" charset="-78"/>
              <a:sym typeface="Poppins Bold"/>
            </a:endParaRPr>
          </a:p>
        </p:txBody>
      </p:sp>
      <p:sp>
        <p:nvSpPr>
          <p:cNvPr id="33" name="TextBox 33"/>
          <p:cNvSpPr txBox="1"/>
          <p:nvPr/>
        </p:nvSpPr>
        <p:spPr>
          <a:xfrm>
            <a:off x="888262" y="3485649"/>
            <a:ext cx="5293063" cy="371897"/>
          </a:xfrm>
          <a:prstGeom prst="rect">
            <a:avLst/>
          </a:prstGeom>
        </p:spPr>
        <p:txBody>
          <a:bodyPr lIns="0" tIns="0" rIns="0" bIns="0" rtlCol="0" anchor="t">
            <a:spAutoFit/>
          </a:bodyPr>
          <a:lstStyle/>
          <a:p>
            <a:pPr algn="r">
              <a:lnSpc>
                <a:spcPts val="2925"/>
              </a:lnSpc>
            </a:pPr>
            <a:r>
              <a:rPr lang="en-US" sz="2544" dirty="0">
                <a:solidFill>
                  <a:srgbClr val="000000"/>
                </a:solidFill>
                <a:latin typeface="Poppins Bold"/>
                <a:ea typeface="Poppins Bold"/>
                <a:cs typeface="Poppins Bold"/>
                <a:sym typeface="Poppins Bold"/>
              </a:rPr>
              <a:t>F1-score</a:t>
            </a:r>
          </a:p>
        </p:txBody>
      </p:sp>
      <p:sp>
        <p:nvSpPr>
          <p:cNvPr id="34" name="TextBox 34"/>
          <p:cNvSpPr txBox="1"/>
          <p:nvPr/>
        </p:nvSpPr>
        <p:spPr>
          <a:xfrm>
            <a:off x="12106675" y="6615611"/>
            <a:ext cx="5293063" cy="450123"/>
          </a:xfrm>
          <a:prstGeom prst="rect">
            <a:avLst/>
          </a:prstGeom>
        </p:spPr>
        <p:txBody>
          <a:bodyPr lIns="0" tIns="0" rIns="0" bIns="0" rtlCol="0" anchor="t">
            <a:spAutoFit/>
          </a:bodyPr>
          <a:lstStyle/>
          <a:p>
            <a:pPr>
              <a:lnSpc>
                <a:spcPts val="3449"/>
              </a:lnSpc>
            </a:pPr>
            <a:r>
              <a:rPr lang="fa-IR" sz="3200" b="1" dirty="0">
                <a:solidFill>
                  <a:srgbClr val="393939"/>
                </a:solidFill>
                <a:latin typeface="Poppins Bold"/>
                <a:cs typeface="B Nazanin" panose="00000400000000000000" pitchFamily="2" charset="-78"/>
                <a:sym typeface="Poppins Bold"/>
              </a:rPr>
              <a:t> </a:t>
            </a:r>
            <a:r>
              <a:rPr lang="en-US" sz="3200" b="1" dirty="0">
                <a:solidFill>
                  <a:srgbClr val="393939"/>
                </a:solidFill>
                <a:latin typeface="Poppins Bold"/>
                <a:cs typeface="B Nazanin" panose="00000400000000000000" pitchFamily="2" charset="-78"/>
                <a:sym typeface="Poppins Bold"/>
              </a:rPr>
              <a:t>(Precision)</a:t>
            </a:r>
            <a:r>
              <a:rPr lang="fa-IR" sz="3200" b="1" dirty="0">
                <a:solidFill>
                  <a:srgbClr val="393939"/>
                </a:solidFill>
                <a:latin typeface="Poppins Bold"/>
                <a:cs typeface="B Nazanin" panose="00000400000000000000" pitchFamily="2" charset="-78"/>
                <a:sym typeface="Poppins Bold"/>
              </a:rPr>
              <a:t> صحت </a:t>
            </a:r>
            <a:r>
              <a:rPr lang="en-US" sz="3200" b="1" dirty="0">
                <a:solidFill>
                  <a:srgbClr val="393939"/>
                </a:solidFill>
                <a:latin typeface="Poppins Bold"/>
                <a:cs typeface="B Nazanin" panose="00000400000000000000" pitchFamily="2" charset="-78"/>
                <a:sym typeface="Poppins Bold"/>
              </a:rPr>
              <a:t> </a:t>
            </a:r>
          </a:p>
        </p:txBody>
      </p:sp>
      <p:sp>
        <p:nvSpPr>
          <p:cNvPr id="35" name="TextBox 35"/>
          <p:cNvSpPr txBox="1"/>
          <p:nvPr/>
        </p:nvSpPr>
        <p:spPr>
          <a:xfrm>
            <a:off x="888262" y="6615611"/>
            <a:ext cx="5293063" cy="450123"/>
          </a:xfrm>
          <a:prstGeom prst="rect">
            <a:avLst/>
          </a:prstGeom>
        </p:spPr>
        <p:txBody>
          <a:bodyPr lIns="0" tIns="0" rIns="0" bIns="0" rtlCol="0" anchor="t">
            <a:spAutoFit/>
          </a:bodyPr>
          <a:lstStyle/>
          <a:p>
            <a:pPr algn="r" rtl="1">
              <a:lnSpc>
                <a:spcPts val="3449"/>
              </a:lnSpc>
            </a:pPr>
            <a:r>
              <a:rPr lang="fa-IR" sz="3200" b="1" dirty="0">
                <a:solidFill>
                  <a:srgbClr val="393939"/>
                </a:solidFill>
                <a:latin typeface="Poppins Bold"/>
                <a:cs typeface="B Nazanin" panose="00000400000000000000" pitchFamily="2" charset="-78"/>
                <a:sym typeface="Poppins Bold"/>
              </a:rPr>
              <a:t>بازیابی </a:t>
            </a:r>
            <a:r>
              <a:rPr lang="en-US" sz="3200" b="1" dirty="0">
                <a:solidFill>
                  <a:srgbClr val="393939"/>
                </a:solidFill>
                <a:latin typeface="Poppins Bold"/>
                <a:cs typeface="B Nazanin" panose="00000400000000000000" pitchFamily="2" charset="-78"/>
                <a:sym typeface="Poppins Bold"/>
              </a:rPr>
              <a:t>(Recall)</a:t>
            </a:r>
            <a:endParaRPr lang="fa-IR" sz="3200" b="1" dirty="0">
              <a:solidFill>
                <a:srgbClr val="393939"/>
              </a:solidFill>
              <a:latin typeface="Poppins Bold"/>
              <a:cs typeface="B Nazanin" panose="00000400000000000000" pitchFamily="2" charset="-78"/>
              <a:sym typeface="Poppins Bold"/>
            </a:endParaRPr>
          </a:p>
        </p:txBody>
      </p:sp>
      <p:sp>
        <p:nvSpPr>
          <p:cNvPr id="36" name="TextBox 36"/>
          <p:cNvSpPr txBox="1"/>
          <p:nvPr/>
        </p:nvSpPr>
        <p:spPr>
          <a:xfrm>
            <a:off x="12106675" y="4009257"/>
            <a:ext cx="5152625" cy="541174"/>
          </a:xfrm>
          <a:prstGeom prst="rect">
            <a:avLst/>
          </a:prstGeom>
        </p:spPr>
        <p:txBody>
          <a:bodyPr lIns="0" tIns="0" rIns="0" bIns="0" rtlCol="0" anchor="t">
            <a:spAutoFit/>
          </a:bodyPr>
          <a:lstStyle/>
          <a:p>
            <a:pPr algn="just" rtl="1">
              <a:lnSpc>
                <a:spcPts val="2023"/>
              </a:lnSpc>
            </a:pPr>
            <a:r>
              <a:rPr lang="fa-IR" sz="2400" dirty="0">
                <a:solidFill>
                  <a:srgbClr val="000000"/>
                </a:solidFill>
                <a:latin typeface="Poppins"/>
                <a:cs typeface="B Nazanin" panose="00000400000000000000" pitchFamily="2" charset="-78"/>
                <a:sym typeface="Poppins"/>
              </a:rPr>
              <a:t>دقت به این معناست که مدل تا چه اندازه خروجی را درست پیش‌بینی می‌کند.</a:t>
            </a:r>
          </a:p>
        </p:txBody>
      </p:sp>
      <p:sp>
        <p:nvSpPr>
          <p:cNvPr id="37" name="TextBox 37"/>
          <p:cNvSpPr txBox="1"/>
          <p:nvPr/>
        </p:nvSpPr>
        <p:spPr>
          <a:xfrm>
            <a:off x="1028700" y="4009257"/>
            <a:ext cx="5152625" cy="2215991"/>
          </a:xfrm>
          <a:prstGeom prst="rect">
            <a:avLst/>
          </a:prstGeom>
        </p:spPr>
        <p:txBody>
          <a:bodyPr lIns="0" tIns="0" rIns="0" bIns="0" rtlCol="0" anchor="t">
            <a:spAutoFit/>
          </a:bodyPr>
          <a:lstStyle/>
          <a:p>
            <a:pPr algn="just" rtl="1"/>
            <a:r>
              <a:rPr lang="fa-IR" sz="2400" dirty="0">
                <a:solidFill>
                  <a:srgbClr val="000000"/>
                </a:solidFill>
                <a:latin typeface="Poppins"/>
                <a:cs typeface="B Nazanin" panose="00000400000000000000" pitchFamily="2" charset="-78"/>
                <a:sym typeface="Poppins"/>
              </a:rPr>
              <a:t>معیار </a:t>
            </a:r>
            <a:r>
              <a:rPr lang="en-US" sz="2400" dirty="0">
                <a:solidFill>
                  <a:srgbClr val="000000"/>
                </a:solidFill>
                <a:latin typeface="Poppins"/>
                <a:cs typeface="B Nazanin" panose="00000400000000000000" pitchFamily="2" charset="-78"/>
                <a:sym typeface="Poppins"/>
              </a:rPr>
              <a:t>F1، </a:t>
            </a:r>
            <a:r>
              <a:rPr lang="fa-IR" sz="2400" dirty="0">
                <a:solidFill>
                  <a:srgbClr val="000000"/>
                </a:solidFill>
                <a:latin typeface="Poppins"/>
                <a:cs typeface="B Nazanin" panose="00000400000000000000" pitchFamily="2" charset="-78"/>
                <a:sym typeface="Poppins"/>
              </a:rPr>
              <a:t>یک معیار مناسب برای ارزیابی دقت یک آزمایش است. این معیار  </a:t>
            </a:r>
            <a:r>
              <a:rPr lang="en-US" sz="2400" dirty="0">
                <a:solidFill>
                  <a:srgbClr val="000000"/>
                </a:solidFill>
                <a:latin typeface="Poppins"/>
                <a:cs typeface="B Nazanin" panose="00000400000000000000" pitchFamily="2" charset="-78"/>
                <a:sym typeface="Poppins"/>
              </a:rPr>
              <a:t>Precision </a:t>
            </a:r>
            <a:r>
              <a:rPr lang="fa-IR" sz="2400" dirty="0">
                <a:solidFill>
                  <a:srgbClr val="000000"/>
                </a:solidFill>
                <a:latin typeface="Poppins"/>
                <a:cs typeface="B Nazanin" panose="00000400000000000000" pitchFamily="2" charset="-78"/>
                <a:sym typeface="Poppins"/>
              </a:rPr>
              <a:t> و </a:t>
            </a:r>
            <a:r>
              <a:rPr lang="en-US" sz="2400" dirty="0">
                <a:solidFill>
                  <a:srgbClr val="000000"/>
                </a:solidFill>
                <a:latin typeface="Poppins"/>
                <a:cs typeface="B Nazanin" panose="00000400000000000000" pitchFamily="2" charset="-78"/>
                <a:sym typeface="Poppins"/>
              </a:rPr>
              <a:t>Recall </a:t>
            </a:r>
            <a:r>
              <a:rPr lang="fa-IR" sz="2400" dirty="0">
                <a:solidFill>
                  <a:srgbClr val="000000"/>
                </a:solidFill>
                <a:latin typeface="Poppins"/>
                <a:cs typeface="B Nazanin" panose="00000400000000000000" pitchFamily="2" charset="-78"/>
                <a:sym typeface="Poppins"/>
              </a:rPr>
              <a:t> را با هم در نظر می‌گیرد. معیار </a:t>
            </a:r>
            <a:r>
              <a:rPr lang="en-US" sz="2400" dirty="0">
                <a:solidFill>
                  <a:srgbClr val="000000"/>
                </a:solidFill>
                <a:latin typeface="Poppins"/>
                <a:cs typeface="B Nazanin" panose="00000400000000000000" pitchFamily="2" charset="-78"/>
                <a:sym typeface="Poppins"/>
              </a:rPr>
              <a:t> F1 </a:t>
            </a:r>
            <a:r>
              <a:rPr lang="fa-IR" sz="2400" dirty="0">
                <a:solidFill>
                  <a:srgbClr val="000000"/>
                </a:solidFill>
                <a:latin typeface="Poppins"/>
                <a:cs typeface="B Nazanin" panose="00000400000000000000" pitchFamily="2" charset="-78"/>
                <a:sym typeface="Poppins"/>
              </a:rPr>
              <a:t>در بهترین حالت، یک و در بدترین حالت صفر است. از آن‌جایی که هر دو معیار دقت و بازیابی در محاسبه امتیاز </a:t>
            </a:r>
            <a:r>
              <a:rPr lang="en-US" sz="2400" dirty="0">
                <a:solidFill>
                  <a:srgbClr val="000000"/>
                </a:solidFill>
                <a:latin typeface="Poppins"/>
                <a:cs typeface="B Nazanin" panose="00000400000000000000" pitchFamily="2" charset="-78"/>
                <a:sym typeface="Poppins"/>
              </a:rPr>
              <a:t> F1 </a:t>
            </a:r>
            <a:r>
              <a:rPr lang="fa-IR" sz="2400" dirty="0">
                <a:solidFill>
                  <a:srgbClr val="000000"/>
                </a:solidFill>
                <a:latin typeface="Poppins"/>
                <a:cs typeface="B Nazanin" panose="00000400000000000000" pitchFamily="2" charset="-78"/>
                <a:sym typeface="Poppins"/>
              </a:rPr>
              <a:t>نقش دارند، امتیاز </a:t>
            </a:r>
            <a:r>
              <a:rPr lang="en-US" sz="2400" dirty="0">
                <a:solidFill>
                  <a:srgbClr val="000000"/>
                </a:solidFill>
                <a:latin typeface="Poppins"/>
                <a:cs typeface="B Nazanin" panose="00000400000000000000" pitchFamily="2" charset="-78"/>
                <a:sym typeface="Poppins"/>
              </a:rPr>
              <a:t> F1 </a:t>
            </a:r>
            <a:r>
              <a:rPr lang="fa-IR" sz="2400" dirty="0">
                <a:solidFill>
                  <a:srgbClr val="000000"/>
                </a:solidFill>
                <a:latin typeface="Poppins"/>
                <a:cs typeface="B Nazanin" panose="00000400000000000000" pitchFamily="2" charset="-78"/>
                <a:sym typeface="Poppins"/>
              </a:rPr>
              <a:t>بالاتر نشان‌دهنده عملکرد بهتر است.</a:t>
            </a:r>
          </a:p>
        </p:txBody>
      </p:sp>
      <p:sp>
        <p:nvSpPr>
          <p:cNvPr id="38" name="TextBox 38"/>
          <p:cNvSpPr txBox="1"/>
          <p:nvPr/>
        </p:nvSpPr>
        <p:spPr>
          <a:xfrm>
            <a:off x="12106675" y="7139218"/>
            <a:ext cx="5152625" cy="1477328"/>
          </a:xfrm>
          <a:prstGeom prst="rect">
            <a:avLst/>
          </a:prstGeom>
        </p:spPr>
        <p:txBody>
          <a:bodyPr lIns="0" tIns="0" rIns="0" bIns="0" rtlCol="0" anchor="t">
            <a:spAutoFit/>
          </a:bodyPr>
          <a:lstStyle/>
          <a:p>
            <a:pPr algn="just" rtl="1"/>
            <a:r>
              <a:rPr lang="fa-IR" sz="2400" dirty="0">
                <a:solidFill>
                  <a:srgbClr val="000000"/>
                </a:solidFill>
                <a:latin typeface="Poppins"/>
                <a:cs typeface="B Nazanin" panose="00000400000000000000" pitchFamily="2" charset="-78"/>
                <a:sym typeface="Poppins"/>
              </a:rPr>
              <a:t>نسبت نمونه‌های مثبت درست</a:t>
            </a:r>
            <a:r>
              <a:rPr lang="en-US" sz="2400" dirty="0">
                <a:solidFill>
                  <a:srgbClr val="000000"/>
                </a:solidFill>
                <a:latin typeface="Poppins"/>
                <a:cs typeface="B Nazanin" panose="00000400000000000000" pitchFamily="2" charset="-78"/>
                <a:sym typeface="Poppins"/>
              </a:rPr>
              <a:t> (TP) </a:t>
            </a:r>
            <a:r>
              <a:rPr lang="fa-IR" sz="2400" dirty="0">
                <a:solidFill>
                  <a:srgbClr val="000000"/>
                </a:solidFill>
                <a:latin typeface="Poppins"/>
                <a:cs typeface="B Nazanin" panose="00000400000000000000" pitchFamily="2" charset="-78"/>
                <a:sym typeface="Poppins"/>
              </a:rPr>
              <a:t>به تمامی نمونه‌های مثبت پیش‌بینی شده</a:t>
            </a:r>
            <a:r>
              <a:rPr lang="en-US" sz="2400" dirty="0">
                <a:solidFill>
                  <a:srgbClr val="000000"/>
                </a:solidFill>
                <a:latin typeface="Poppins"/>
                <a:cs typeface="B Nazanin" panose="00000400000000000000" pitchFamily="2" charset="-78"/>
                <a:sym typeface="Poppins"/>
              </a:rPr>
              <a:t>. </a:t>
            </a:r>
            <a:r>
              <a:rPr lang="fa-IR" sz="2400" dirty="0">
                <a:solidFill>
                  <a:srgbClr val="000000"/>
                </a:solidFill>
                <a:latin typeface="Poppins"/>
                <a:cs typeface="B Nazanin" panose="00000400000000000000" pitchFamily="2" charset="-78"/>
                <a:sym typeface="Poppins"/>
              </a:rPr>
              <a:t>مثلا  اگر الگوریتم، شخصی را بیمار تشخیص داد، این تشخیص به احتمال چند درصد درست است.</a:t>
            </a:r>
          </a:p>
        </p:txBody>
      </p:sp>
      <p:sp>
        <p:nvSpPr>
          <p:cNvPr id="39" name="TextBox 39"/>
          <p:cNvSpPr txBox="1"/>
          <p:nvPr/>
        </p:nvSpPr>
        <p:spPr>
          <a:xfrm>
            <a:off x="1028700" y="7139218"/>
            <a:ext cx="5152625" cy="1846659"/>
          </a:xfrm>
          <a:prstGeom prst="rect">
            <a:avLst/>
          </a:prstGeom>
        </p:spPr>
        <p:txBody>
          <a:bodyPr lIns="0" tIns="0" rIns="0" bIns="0" rtlCol="0" anchor="t">
            <a:spAutoFit/>
          </a:bodyPr>
          <a:lstStyle/>
          <a:p>
            <a:pPr algn="just" rtl="1"/>
            <a:r>
              <a:rPr lang="fa-IR" sz="2400" dirty="0">
                <a:solidFill>
                  <a:srgbClr val="000000"/>
                </a:solidFill>
                <a:latin typeface="Poppins"/>
                <a:cs typeface="B Nazanin" panose="00000400000000000000" pitchFamily="2" charset="-78"/>
                <a:sym typeface="Poppins"/>
              </a:rPr>
              <a:t>نسبت نمونه‌های مثبت درست </a:t>
            </a:r>
            <a:r>
              <a:rPr lang="en-US" sz="2400" dirty="0">
                <a:solidFill>
                  <a:srgbClr val="000000"/>
                </a:solidFill>
                <a:latin typeface="Poppins"/>
                <a:cs typeface="B Nazanin" panose="00000400000000000000" pitchFamily="2" charset="-78"/>
                <a:sym typeface="Poppins"/>
              </a:rPr>
              <a:t>(TP) </a:t>
            </a:r>
            <a:r>
              <a:rPr lang="fa-IR" sz="2400" dirty="0">
                <a:solidFill>
                  <a:srgbClr val="000000"/>
                </a:solidFill>
                <a:latin typeface="Poppins"/>
                <a:cs typeface="B Nazanin" panose="00000400000000000000" pitchFamily="2" charset="-78"/>
                <a:sym typeface="Poppins"/>
              </a:rPr>
              <a:t> به تمامی نمونه‌هایی که در حقیقت مثبت هستند. مثلا، این معیار به دنبال پوششِ حداکثری بیماران است به گونه‌ای که هیچ بیماری (که واقعاً بیماری دارد) به اشتباه سالم تشخیص داده نشود.</a:t>
            </a:r>
          </a:p>
        </p:txBody>
      </p:sp>
      <p:sp>
        <p:nvSpPr>
          <p:cNvPr id="40" name="Diamond 39">
            <a:extLst>
              <a:ext uri="{FF2B5EF4-FFF2-40B4-BE49-F238E27FC236}">
                <a16:creationId xmlns:a16="http://schemas.microsoft.com/office/drawing/2014/main" id="{EC7BCA2C-CF65-B648-C3E4-F3A36BF5A157}"/>
              </a:ext>
            </a:extLst>
          </p:cNvPr>
          <p:cNvSpPr/>
          <p:nvPr/>
        </p:nvSpPr>
        <p:spPr>
          <a:xfrm>
            <a:off x="8059643" y="4828614"/>
            <a:ext cx="2162735" cy="1937024"/>
          </a:xfrm>
          <a:prstGeom prst="diamond">
            <a:avLst/>
          </a:prstGeom>
          <a:blipFill>
            <a:blip r:embed="rId1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21563A-9843-A689-EA53-3F1E6DEB1743}"/>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12681736" y="-513917"/>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10417019" y="533163"/>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2">
              <a:alphaModFix amt="70000"/>
            </a:blip>
            <a:stretch>
              <a:fillRect/>
            </a:stretch>
          </a:blipFill>
        </p:spPr>
      </p:sp>
      <p:grpSp>
        <p:nvGrpSpPr>
          <p:cNvPr id="8" name="Group 8"/>
          <p:cNvGrpSpPr/>
          <p:nvPr/>
        </p:nvGrpSpPr>
        <p:grpSpPr>
          <a:xfrm rot="-7675271">
            <a:off x="11968600" y="686757"/>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10940590" y="721266"/>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12" name="Group 12"/>
          <p:cNvGrpSpPr/>
          <p:nvPr/>
        </p:nvGrpSpPr>
        <p:grpSpPr>
          <a:xfrm rot="-7667943">
            <a:off x="10932021" y="875005"/>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563932" y="7538995"/>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10899009" y="8948561"/>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2">
              <a:alphaModFix amt="70000"/>
            </a:blip>
            <a:stretch>
              <a:fillRect/>
            </a:stretch>
          </a:blipFill>
        </p:spPr>
      </p:sp>
      <p:grpSp>
        <p:nvGrpSpPr>
          <p:cNvPr id="19" name="Group 19"/>
          <p:cNvGrpSpPr/>
          <p:nvPr/>
        </p:nvGrpSpPr>
        <p:grpSpPr>
          <a:xfrm rot="-3233192">
            <a:off x="12015992" y="8940314"/>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10327373" y="8926461"/>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23" name="Group 23"/>
          <p:cNvGrpSpPr/>
          <p:nvPr/>
        </p:nvGrpSpPr>
        <p:grpSpPr>
          <a:xfrm rot="-3233192">
            <a:off x="10449685" y="8295552"/>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10879142" y="8768216"/>
            <a:ext cx="7412268" cy="352083"/>
          </a:xfrm>
          <a:custGeom>
            <a:avLst/>
            <a:gdLst/>
            <a:ahLst/>
            <a:cxnLst/>
            <a:rect l="l" t="t" r="r" b="b"/>
            <a:pathLst>
              <a:path w="7412268" h="352083">
                <a:moveTo>
                  <a:pt x="0" y="0"/>
                </a:moveTo>
                <a:lnTo>
                  <a:pt x="7412268" y="0"/>
                </a:lnTo>
                <a:lnTo>
                  <a:pt x="7412268" y="352083"/>
                </a:lnTo>
                <a:lnTo>
                  <a:pt x="0" y="352083"/>
                </a:lnTo>
                <a:lnTo>
                  <a:pt x="0" y="0"/>
                </a:lnTo>
                <a:close/>
              </a:path>
            </a:pathLst>
          </a:custGeom>
          <a:blipFill>
            <a:blip r:embed="rId2">
              <a:alphaModFix amt="70000"/>
            </a:blip>
            <a:stretch>
              <a:fillRect/>
            </a:stretch>
          </a:blipFill>
        </p:spPr>
      </p:sp>
      <p:grpSp>
        <p:nvGrpSpPr>
          <p:cNvPr id="27" name="Group 27"/>
          <p:cNvGrpSpPr/>
          <p:nvPr/>
        </p:nvGrpSpPr>
        <p:grpSpPr>
          <a:xfrm rot="3129624">
            <a:off x="10260968" y="10436466"/>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10828209" y="1547845"/>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10279498" y="1629632"/>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2">
              <a:alphaModFix amt="70000"/>
            </a:blip>
            <a:stretch>
              <a:fillRect/>
            </a:stretch>
          </a:blipFill>
        </p:spPr>
      </p:sp>
      <p:sp>
        <p:nvSpPr>
          <p:cNvPr id="34" name="Freeform 34"/>
          <p:cNvSpPr/>
          <p:nvPr/>
        </p:nvSpPr>
        <p:spPr>
          <a:xfrm rot="3136011">
            <a:off x="9403174" y="8040249"/>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2">
              <a:alphaModFix amt="70000"/>
            </a:blip>
            <a:stretch>
              <a:fillRect/>
            </a:stretch>
          </a:blipFill>
        </p:spPr>
      </p:sp>
      <p:grpSp>
        <p:nvGrpSpPr>
          <p:cNvPr id="35" name="Group 35"/>
          <p:cNvGrpSpPr/>
          <p:nvPr/>
        </p:nvGrpSpPr>
        <p:grpSpPr>
          <a:xfrm rot="3129624">
            <a:off x="10808625" y="7729127"/>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11459433" y="1154249"/>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039968" y="606925"/>
            <a:ext cx="9137692" cy="2039020"/>
          </a:xfrm>
          <a:prstGeom prst="rect">
            <a:avLst/>
          </a:prstGeom>
        </p:spPr>
        <p:txBody>
          <a:bodyPr wrap="square" lIns="0" tIns="0" rIns="0" bIns="0" rtlCol="0" anchor="t">
            <a:spAutoFit/>
          </a:bodyPr>
          <a:lstStyle/>
          <a:p>
            <a:pPr algn="ctr" rtl="1">
              <a:lnSpc>
                <a:spcPts val="5317"/>
              </a:lnSpc>
            </a:pPr>
            <a:r>
              <a:rPr lang="fa-IR" sz="4500" spc="-135" dirty="0">
                <a:solidFill>
                  <a:srgbClr val="000000"/>
                </a:solidFill>
                <a:latin typeface="Poppins Bold"/>
                <a:cs typeface="2  Farnaz" panose="00000400000000000000" pitchFamily="2" charset="-78"/>
                <a:sym typeface="Poppins Bold"/>
              </a:rPr>
              <a:t>ماتریس درهم ریختگی</a:t>
            </a:r>
          </a:p>
          <a:p>
            <a:pPr algn="ctr" rtl="1">
              <a:lnSpc>
                <a:spcPts val="5317"/>
              </a:lnSpc>
            </a:pPr>
            <a:r>
              <a:rPr lang="en-US" sz="4500" spc="-135" dirty="0">
                <a:solidFill>
                  <a:srgbClr val="000000"/>
                </a:solidFill>
                <a:latin typeface="Poppins Bold"/>
                <a:cs typeface="2  Farnaz" panose="00000400000000000000" pitchFamily="2" charset="-78"/>
                <a:sym typeface="Poppins Bold"/>
              </a:rPr>
              <a:t>(Confusion Matrix)</a:t>
            </a:r>
            <a:endParaRPr lang="fa-IR" sz="4500" spc="-135" dirty="0">
              <a:solidFill>
                <a:srgbClr val="000000"/>
              </a:solidFill>
              <a:latin typeface="Poppins Bold"/>
              <a:cs typeface="2  Farnaz" panose="00000400000000000000" pitchFamily="2" charset="-78"/>
              <a:sym typeface="Poppins Bold"/>
            </a:endParaRPr>
          </a:p>
          <a:p>
            <a:pPr algn="ctr" rtl="1">
              <a:lnSpc>
                <a:spcPts val="5317"/>
              </a:lnSpc>
            </a:pPr>
            <a:r>
              <a:rPr lang="fa-IR" sz="2800" spc="-135" dirty="0">
                <a:solidFill>
                  <a:srgbClr val="000000"/>
                </a:solidFill>
                <a:latin typeface="Poppins Bold"/>
                <a:cs typeface="2  Farnaz" panose="00000400000000000000" pitchFamily="2" charset="-78"/>
                <a:sym typeface="Poppins Bold"/>
              </a:rPr>
              <a:t>در طبقه بندی دودویی</a:t>
            </a:r>
            <a:endParaRPr lang="en-US" sz="2800" spc="-135" dirty="0">
              <a:solidFill>
                <a:srgbClr val="000000"/>
              </a:solidFill>
              <a:latin typeface="Poppins Bold"/>
              <a:cs typeface="2  Farnaz" panose="00000400000000000000" pitchFamily="2" charset="-78"/>
              <a:sym typeface="Poppins Bold"/>
            </a:endParaRPr>
          </a:p>
        </p:txBody>
      </p:sp>
      <p:sp>
        <p:nvSpPr>
          <p:cNvPr id="42" name="TextBox 42"/>
          <p:cNvSpPr txBox="1"/>
          <p:nvPr/>
        </p:nvSpPr>
        <p:spPr>
          <a:xfrm>
            <a:off x="834238" y="2790687"/>
            <a:ext cx="9980717" cy="2769989"/>
          </a:xfrm>
          <a:prstGeom prst="rect">
            <a:avLst/>
          </a:prstGeom>
        </p:spPr>
        <p:txBody>
          <a:bodyPr wrap="square" lIns="0" tIns="0" rIns="0" bIns="0" rtlCol="0" anchor="t">
            <a:spAutoFit/>
          </a:bodyPr>
          <a:lstStyle/>
          <a:p>
            <a:pPr algn="just" rtl="1"/>
            <a:r>
              <a:rPr lang="fa-IR" sz="3600" dirty="0">
                <a:solidFill>
                  <a:srgbClr val="000000"/>
                </a:solidFill>
                <a:latin typeface="Poppins"/>
                <a:ea typeface="Poppins"/>
                <a:cs typeface="B Nazanin" panose="00000400000000000000" pitchFamily="2" charset="-78"/>
                <a:sym typeface="Poppins"/>
              </a:rPr>
              <a:t>انتخاب یک معیار برای کارآیی، به </a:t>
            </a:r>
            <a:r>
              <a:rPr lang="en-US" sz="3600" dirty="0">
                <a:solidFill>
                  <a:srgbClr val="000000"/>
                </a:solidFill>
                <a:latin typeface="Poppins"/>
                <a:ea typeface="Poppins"/>
                <a:cs typeface="B Nazanin" panose="00000400000000000000" pitchFamily="2" charset="-78"/>
                <a:sym typeface="Poppins"/>
              </a:rPr>
              <a:t> </a:t>
            </a:r>
            <a:r>
              <a:rPr lang="fa-IR" sz="3600" dirty="0">
                <a:solidFill>
                  <a:srgbClr val="000000"/>
                </a:solidFill>
                <a:latin typeface="Poppins"/>
                <a:ea typeface="Poppins"/>
                <a:cs typeface="B Nazanin" panose="00000400000000000000" pitchFamily="2" charset="-78"/>
                <a:sym typeface="Poppins"/>
              </a:rPr>
              <a:t>داده های مسئله‌ای که سعی در حلِ آن داریم، وابسته است. این داده‌ها تک‌تک به مدل داده شده و به ازای هرکدام، یک کلاس به عنوان خروجی دریافت شود. کلاسِ پیش‌بینی شده توسط مدل و کلاسِ واقعی داده‌ها را می‌توان در یک جدول نمایش داد. به این جدول، </a:t>
            </a:r>
            <a:r>
              <a:rPr lang="fa-IR" sz="3600" b="1" dirty="0">
                <a:solidFill>
                  <a:srgbClr val="E28700"/>
                </a:solidFill>
                <a:latin typeface="Poppins"/>
                <a:ea typeface="Poppins"/>
                <a:cs typeface="B Nazanin" panose="00000400000000000000" pitchFamily="2" charset="-78"/>
                <a:sym typeface="Poppins"/>
              </a:rPr>
              <a:t>ماتریس درهم ریختگی </a:t>
            </a:r>
            <a:r>
              <a:rPr lang="fa-IR" sz="3600" dirty="0">
                <a:solidFill>
                  <a:srgbClr val="000000"/>
                </a:solidFill>
                <a:latin typeface="Poppins"/>
                <a:ea typeface="Poppins"/>
                <a:cs typeface="B Nazanin" panose="00000400000000000000" pitchFamily="2" charset="-78"/>
                <a:sym typeface="Poppins"/>
              </a:rPr>
              <a:t>گفته می‌شود.</a:t>
            </a:r>
            <a:endParaRPr lang="en-US" sz="3600" dirty="0">
              <a:solidFill>
                <a:srgbClr val="000000"/>
              </a:solidFill>
              <a:latin typeface="Poppins"/>
              <a:ea typeface="Poppins"/>
              <a:cs typeface="B Nazanin" panose="00000400000000000000" pitchFamily="2" charset="-78"/>
              <a:sym typeface="Poppins"/>
            </a:endParaRPr>
          </a:p>
        </p:txBody>
      </p:sp>
      <p:pic>
        <p:nvPicPr>
          <p:cNvPr id="3" name="Picture 2">
            <a:extLst>
              <a:ext uri="{FF2B5EF4-FFF2-40B4-BE49-F238E27FC236}">
                <a16:creationId xmlns:a16="http://schemas.microsoft.com/office/drawing/2014/main" id="{364EB5D5-6CDB-9F2A-66F5-7B79020F1EDD}"/>
              </a:ext>
            </a:extLst>
          </p:cNvPr>
          <p:cNvPicPr>
            <a:picLocks noChangeAspect="1"/>
          </p:cNvPicPr>
          <p:nvPr/>
        </p:nvPicPr>
        <p:blipFill>
          <a:blip r:embed="rId3"/>
          <a:stretch>
            <a:fillRect/>
          </a:stretch>
        </p:blipFill>
        <p:spPr>
          <a:xfrm>
            <a:off x="1529297" y="5957081"/>
            <a:ext cx="8055779" cy="3722994"/>
          </a:xfrm>
          <a:prstGeom prst="rect">
            <a:avLst/>
          </a:prstGeom>
        </p:spPr>
      </p:pic>
      <p:pic>
        <p:nvPicPr>
          <p:cNvPr id="43" name="Picture 42">
            <a:extLst>
              <a:ext uri="{FF2B5EF4-FFF2-40B4-BE49-F238E27FC236}">
                <a16:creationId xmlns:a16="http://schemas.microsoft.com/office/drawing/2014/main" id="{5BBD088A-7D84-0E7C-EDB8-1FFD99A6A07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509190" y="8449639"/>
            <a:ext cx="866896" cy="466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1" descr="preencoded.png">
            <a:extLst>
              <a:ext uri="{FF2B5EF4-FFF2-40B4-BE49-F238E27FC236}">
                <a16:creationId xmlns:a16="http://schemas.microsoft.com/office/drawing/2014/main" id="{09947038-60D1-829E-6442-FC4889F57F5C}"/>
              </a:ext>
            </a:extLst>
          </p:cNvPr>
          <p:cNvPicPr>
            <a:picLocks noChangeAspect="1"/>
          </p:cNvPicPr>
          <p:nvPr/>
        </p:nvPicPr>
        <p:blipFill>
          <a:blip r:embed="rId2"/>
          <a:stretch>
            <a:fillRect/>
          </a:stretch>
        </p:blipFill>
        <p:spPr>
          <a:xfrm>
            <a:off x="-457200" y="0"/>
            <a:ext cx="6785894" cy="10635916"/>
          </a:xfrm>
          <a:prstGeom prst="rect">
            <a:avLst/>
          </a:prstGeom>
        </p:spPr>
      </p:pic>
      <p:grpSp>
        <p:nvGrpSpPr>
          <p:cNvPr id="4" name="Group 4"/>
          <p:cNvGrpSpPr/>
          <p:nvPr/>
        </p:nvGrpSpPr>
        <p:grpSpPr>
          <a:xfrm rot="-10800000">
            <a:off x="3601414" y="-1062930"/>
            <a:ext cx="5028189" cy="3225690"/>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651951">
            <a:off x="4910572" y="791397"/>
            <a:ext cx="3847506" cy="182757"/>
          </a:xfrm>
          <a:custGeom>
            <a:avLst/>
            <a:gdLst/>
            <a:ahLst/>
            <a:cxnLst/>
            <a:rect l="l" t="t" r="r" b="b"/>
            <a:pathLst>
              <a:path w="3847506" h="182757">
                <a:moveTo>
                  <a:pt x="0" y="0"/>
                </a:moveTo>
                <a:lnTo>
                  <a:pt x="3847506" y="0"/>
                </a:lnTo>
                <a:lnTo>
                  <a:pt x="3847506" y="182757"/>
                </a:lnTo>
                <a:lnTo>
                  <a:pt x="0" y="182757"/>
                </a:lnTo>
                <a:lnTo>
                  <a:pt x="0" y="0"/>
                </a:lnTo>
                <a:close/>
              </a:path>
            </a:pathLst>
          </a:custGeom>
          <a:blipFill>
            <a:blip r:embed="rId3">
              <a:alphaModFix amt="70000"/>
            </a:blip>
            <a:stretch>
              <a:fillRect/>
            </a:stretch>
          </a:blipFill>
        </p:spPr>
      </p:sp>
      <p:grpSp>
        <p:nvGrpSpPr>
          <p:cNvPr id="8" name="Group 8"/>
          <p:cNvGrpSpPr/>
          <p:nvPr/>
        </p:nvGrpSpPr>
        <p:grpSpPr>
          <a:xfrm>
            <a:off x="3361331" y="7630435"/>
            <a:ext cx="4684928" cy="3005481"/>
            <a:chOff x="0" y="0"/>
            <a:chExt cx="1108615" cy="711200"/>
          </a:xfrm>
        </p:grpSpPr>
        <p:sp>
          <p:nvSpPr>
            <p:cNvPr id="9" name="Freeform 9"/>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0" name="TextBox 10"/>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233654">
            <a:off x="4659336" y="9258362"/>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sp>
      <p:grpSp>
        <p:nvGrpSpPr>
          <p:cNvPr id="12" name="Group 12"/>
          <p:cNvGrpSpPr/>
          <p:nvPr/>
        </p:nvGrpSpPr>
        <p:grpSpPr>
          <a:xfrm rot="-3140910">
            <a:off x="4825938" y="612348"/>
            <a:ext cx="4068424" cy="693222"/>
            <a:chOff x="0" y="0"/>
            <a:chExt cx="1533144" cy="261234"/>
          </a:xfrm>
        </p:grpSpPr>
        <p:sp>
          <p:nvSpPr>
            <p:cNvPr id="13" name="Freeform 13"/>
            <p:cNvSpPr/>
            <p:nvPr/>
          </p:nvSpPr>
          <p:spPr>
            <a:xfrm>
              <a:off x="0" y="0"/>
              <a:ext cx="1533144" cy="261234"/>
            </a:xfrm>
            <a:custGeom>
              <a:avLst/>
              <a:gdLst/>
              <a:ahLst/>
              <a:cxnLst/>
              <a:rect l="l" t="t" r="r" b="b"/>
              <a:pathLst>
                <a:path w="1533144" h="261234">
                  <a:moveTo>
                    <a:pt x="1329944" y="0"/>
                  </a:moveTo>
                  <a:lnTo>
                    <a:pt x="0" y="0"/>
                  </a:lnTo>
                  <a:lnTo>
                    <a:pt x="203200" y="261234"/>
                  </a:lnTo>
                  <a:lnTo>
                    <a:pt x="1533144" y="261234"/>
                  </a:lnTo>
                  <a:lnTo>
                    <a:pt x="1329944" y="0"/>
                  </a:lnTo>
                  <a:close/>
                </a:path>
              </a:pathLst>
            </a:custGeom>
            <a:solidFill>
              <a:srgbClr val="FFBC00"/>
            </a:solidFill>
          </p:spPr>
        </p:sp>
        <p:sp>
          <p:nvSpPr>
            <p:cNvPr id="14" name="TextBox 14"/>
            <p:cNvSpPr txBox="1"/>
            <p:nvPr/>
          </p:nvSpPr>
          <p:spPr>
            <a:xfrm>
              <a:off x="101600" y="-57150"/>
              <a:ext cx="1329944" cy="31838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7646715">
            <a:off x="4882352" y="1013509"/>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sp>
      <p:grpSp>
        <p:nvGrpSpPr>
          <p:cNvPr id="16" name="Group 16"/>
          <p:cNvGrpSpPr/>
          <p:nvPr/>
        </p:nvGrpSpPr>
        <p:grpSpPr>
          <a:xfrm rot="-3140910">
            <a:off x="5413618" y="734175"/>
            <a:ext cx="4525889" cy="693222"/>
            <a:chOff x="0" y="0"/>
            <a:chExt cx="1705535" cy="261234"/>
          </a:xfrm>
        </p:grpSpPr>
        <p:sp>
          <p:nvSpPr>
            <p:cNvPr id="17" name="Freeform 17"/>
            <p:cNvSpPr/>
            <p:nvPr/>
          </p:nvSpPr>
          <p:spPr>
            <a:xfrm>
              <a:off x="0" y="0"/>
              <a:ext cx="1705535" cy="261234"/>
            </a:xfrm>
            <a:custGeom>
              <a:avLst/>
              <a:gdLst/>
              <a:ahLst/>
              <a:cxnLst/>
              <a:rect l="l" t="t" r="r" b="b"/>
              <a:pathLst>
                <a:path w="1705535" h="261234">
                  <a:moveTo>
                    <a:pt x="1502335" y="0"/>
                  </a:moveTo>
                  <a:lnTo>
                    <a:pt x="0" y="0"/>
                  </a:lnTo>
                  <a:lnTo>
                    <a:pt x="203200" y="261234"/>
                  </a:lnTo>
                  <a:lnTo>
                    <a:pt x="1705535" y="261234"/>
                  </a:lnTo>
                  <a:lnTo>
                    <a:pt x="1502335" y="0"/>
                  </a:lnTo>
                  <a:close/>
                </a:path>
              </a:pathLst>
            </a:custGeom>
            <a:solidFill>
              <a:srgbClr val="ED9B0F"/>
            </a:solidFill>
          </p:spPr>
        </p:sp>
        <p:sp>
          <p:nvSpPr>
            <p:cNvPr id="18" name="TextBox 18"/>
            <p:cNvSpPr txBox="1"/>
            <p:nvPr/>
          </p:nvSpPr>
          <p:spPr>
            <a:xfrm>
              <a:off x="101600" y="-57150"/>
              <a:ext cx="1502335" cy="318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220314">
            <a:off x="331181" y="1952455"/>
            <a:ext cx="9148440" cy="999835"/>
            <a:chOff x="0" y="0"/>
            <a:chExt cx="2554105" cy="279139"/>
          </a:xfrm>
        </p:grpSpPr>
        <p:sp>
          <p:nvSpPr>
            <p:cNvPr id="20" name="Freeform 20"/>
            <p:cNvSpPr/>
            <p:nvPr/>
          </p:nvSpPr>
          <p:spPr>
            <a:xfrm>
              <a:off x="0" y="0"/>
              <a:ext cx="2554105" cy="279139"/>
            </a:xfrm>
            <a:custGeom>
              <a:avLst/>
              <a:gdLst/>
              <a:ahLst/>
              <a:cxnLst/>
              <a:rect l="l" t="t" r="r" b="b"/>
              <a:pathLst>
                <a:path w="2554105" h="279139">
                  <a:moveTo>
                    <a:pt x="203200" y="0"/>
                  </a:moveTo>
                  <a:lnTo>
                    <a:pt x="2554105" y="0"/>
                  </a:lnTo>
                  <a:lnTo>
                    <a:pt x="2350905" y="279139"/>
                  </a:lnTo>
                  <a:lnTo>
                    <a:pt x="0" y="279139"/>
                  </a:lnTo>
                  <a:lnTo>
                    <a:pt x="203200" y="0"/>
                  </a:lnTo>
                  <a:close/>
                </a:path>
              </a:pathLst>
            </a:custGeom>
            <a:solidFill>
              <a:srgbClr val="ED9B0F"/>
            </a:solidFill>
          </p:spPr>
        </p:sp>
        <p:sp>
          <p:nvSpPr>
            <p:cNvPr id="21" name="TextBox 21"/>
            <p:cNvSpPr txBox="1"/>
            <p:nvPr/>
          </p:nvSpPr>
          <p:spPr>
            <a:xfrm>
              <a:off x="101600" y="-57150"/>
              <a:ext cx="2350905" cy="3362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220314">
            <a:off x="4431127" y="8639462"/>
            <a:ext cx="4915281" cy="769791"/>
            <a:chOff x="0" y="0"/>
            <a:chExt cx="1782359" cy="279139"/>
          </a:xfrm>
        </p:grpSpPr>
        <p:sp>
          <p:nvSpPr>
            <p:cNvPr id="23" name="Freeform 23"/>
            <p:cNvSpPr/>
            <p:nvPr/>
          </p:nvSpPr>
          <p:spPr>
            <a:xfrm>
              <a:off x="0" y="0"/>
              <a:ext cx="1782359" cy="279139"/>
            </a:xfrm>
            <a:custGeom>
              <a:avLst/>
              <a:gdLst/>
              <a:ahLst/>
              <a:cxnLst/>
              <a:rect l="l" t="t" r="r" b="b"/>
              <a:pathLst>
                <a:path w="1782359" h="279139">
                  <a:moveTo>
                    <a:pt x="203200" y="0"/>
                  </a:moveTo>
                  <a:lnTo>
                    <a:pt x="1782359" y="0"/>
                  </a:lnTo>
                  <a:lnTo>
                    <a:pt x="1579159" y="279139"/>
                  </a:lnTo>
                  <a:lnTo>
                    <a:pt x="0" y="279139"/>
                  </a:lnTo>
                  <a:lnTo>
                    <a:pt x="203200" y="0"/>
                  </a:lnTo>
                  <a:close/>
                </a:path>
              </a:pathLst>
            </a:custGeom>
            <a:solidFill>
              <a:srgbClr val="ED9B0F"/>
            </a:solidFill>
          </p:spPr>
        </p:sp>
        <p:sp>
          <p:nvSpPr>
            <p:cNvPr id="24" name="TextBox 24"/>
            <p:cNvSpPr txBox="1"/>
            <p:nvPr/>
          </p:nvSpPr>
          <p:spPr>
            <a:xfrm>
              <a:off x="101600" y="-57150"/>
              <a:ext cx="1579159" cy="33628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3218702">
            <a:off x="4604946" y="8961707"/>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sp>
      <p:grpSp>
        <p:nvGrpSpPr>
          <p:cNvPr id="26" name="Group 26"/>
          <p:cNvGrpSpPr/>
          <p:nvPr/>
        </p:nvGrpSpPr>
        <p:grpSpPr>
          <a:xfrm rot="3220314">
            <a:off x="4355874" y="8373962"/>
            <a:ext cx="5493791" cy="929094"/>
            <a:chOff x="0" y="0"/>
            <a:chExt cx="1650564" cy="279139"/>
          </a:xfrm>
        </p:grpSpPr>
        <p:sp>
          <p:nvSpPr>
            <p:cNvPr id="27" name="Freeform 27"/>
            <p:cNvSpPr/>
            <p:nvPr/>
          </p:nvSpPr>
          <p:spPr>
            <a:xfrm>
              <a:off x="0" y="0"/>
              <a:ext cx="1650564" cy="279139"/>
            </a:xfrm>
            <a:custGeom>
              <a:avLst/>
              <a:gdLst/>
              <a:ahLst/>
              <a:cxnLst/>
              <a:rect l="l" t="t" r="r" b="b"/>
              <a:pathLst>
                <a:path w="1650564" h="279139">
                  <a:moveTo>
                    <a:pt x="203200" y="0"/>
                  </a:moveTo>
                  <a:lnTo>
                    <a:pt x="1650564" y="0"/>
                  </a:lnTo>
                  <a:lnTo>
                    <a:pt x="1447364" y="279139"/>
                  </a:lnTo>
                  <a:lnTo>
                    <a:pt x="0" y="279139"/>
                  </a:lnTo>
                  <a:lnTo>
                    <a:pt x="203200" y="0"/>
                  </a:lnTo>
                  <a:close/>
                </a:path>
              </a:pathLst>
            </a:custGeom>
            <a:solidFill>
              <a:srgbClr val="FFBC00"/>
            </a:solidFill>
          </p:spPr>
        </p:sp>
        <p:sp>
          <p:nvSpPr>
            <p:cNvPr id="28" name="TextBox 28"/>
            <p:cNvSpPr txBox="1"/>
            <p:nvPr/>
          </p:nvSpPr>
          <p:spPr>
            <a:xfrm>
              <a:off x="101600" y="-57150"/>
              <a:ext cx="1447364" cy="33628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3140910">
            <a:off x="7651" y="8766415"/>
            <a:ext cx="9453283" cy="1008385"/>
            <a:chOff x="0" y="0"/>
            <a:chExt cx="2448979" cy="261234"/>
          </a:xfrm>
        </p:grpSpPr>
        <p:sp>
          <p:nvSpPr>
            <p:cNvPr id="30" name="Freeform 30"/>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ED9B0F"/>
            </a:solidFill>
          </p:spPr>
        </p:sp>
        <p:sp>
          <p:nvSpPr>
            <p:cNvPr id="31" name="TextBox 31"/>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3227801">
            <a:off x="1629251" y="1694836"/>
            <a:ext cx="7276226" cy="345621"/>
          </a:xfrm>
          <a:custGeom>
            <a:avLst/>
            <a:gdLst/>
            <a:ahLst/>
            <a:cxnLst/>
            <a:rect l="l" t="t" r="r" b="b"/>
            <a:pathLst>
              <a:path w="7276226" h="345621">
                <a:moveTo>
                  <a:pt x="0" y="0"/>
                </a:moveTo>
                <a:lnTo>
                  <a:pt x="7276225" y="0"/>
                </a:lnTo>
                <a:lnTo>
                  <a:pt x="7276225" y="345621"/>
                </a:lnTo>
                <a:lnTo>
                  <a:pt x="0" y="345621"/>
                </a:lnTo>
                <a:lnTo>
                  <a:pt x="0" y="0"/>
                </a:lnTo>
                <a:close/>
              </a:path>
            </a:pathLst>
          </a:custGeom>
          <a:blipFill>
            <a:blip r:embed="rId3">
              <a:alphaModFix amt="70000"/>
            </a:blip>
            <a:stretch>
              <a:fillRect/>
            </a:stretch>
          </a:blipFill>
        </p:spPr>
      </p:sp>
      <p:sp>
        <p:nvSpPr>
          <p:cNvPr id="33" name="Freeform 33"/>
          <p:cNvSpPr/>
          <p:nvPr/>
        </p:nvSpPr>
        <p:spPr>
          <a:xfrm rot="-3220336">
            <a:off x="654582" y="7879261"/>
            <a:ext cx="9848529" cy="467805"/>
          </a:xfrm>
          <a:custGeom>
            <a:avLst/>
            <a:gdLst/>
            <a:ahLst/>
            <a:cxnLst/>
            <a:rect l="l" t="t" r="r" b="b"/>
            <a:pathLst>
              <a:path w="9848529" h="467805">
                <a:moveTo>
                  <a:pt x="0" y="0"/>
                </a:moveTo>
                <a:lnTo>
                  <a:pt x="9848529" y="0"/>
                </a:lnTo>
                <a:lnTo>
                  <a:pt x="9848529" y="467806"/>
                </a:lnTo>
                <a:lnTo>
                  <a:pt x="0" y="467806"/>
                </a:lnTo>
                <a:lnTo>
                  <a:pt x="0" y="0"/>
                </a:lnTo>
                <a:close/>
              </a:path>
            </a:pathLst>
          </a:custGeom>
          <a:blipFill>
            <a:blip r:embed="rId3">
              <a:alphaModFix amt="70000"/>
            </a:blip>
            <a:stretch>
              <a:fillRect/>
            </a:stretch>
          </a:blipFill>
        </p:spPr>
      </p:sp>
      <p:grpSp>
        <p:nvGrpSpPr>
          <p:cNvPr id="34" name="Group 34"/>
          <p:cNvGrpSpPr/>
          <p:nvPr/>
        </p:nvGrpSpPr>
        <p:grpSpPr>
          <a:xfrm rot="3220314">
            <a:off x="1097409" y="744389"/>
            <a:ext cx="8169120" cy="1020910"/>
            <a:chOff x="0" y="0"/>
            <a:chExt cx="2233613" cy="279139"/>
          </a:xfrm>
        </p:grpSpPr>
        <p:sp>
          <p:nvSpPr>
            <p:cNvPr id="35" name="Freeform 35"/>
            <p:cNvSpPr/>
            <p:nvPr/>
          </p:nvSpPr>
          <p:spPr>
            <a:xfrm>
              <a:off x="0" y="0"/>
              <a:ext cx="2233613" cy="279139"/>
            </a:xfrm>
            <a:custGeom>
              <a:avLst/>
              <a:gdLst/>
              <a:ahLst/>
              <a:cxnLst/>
              <a:rect l="l" t="t" r="r" b="b"/>
              <a:pathLst>
                <a:path w="2233613" h="279139">
                  <a:moveTo>
                    <a:pt x="203200" y="0"/>
                  </a:moveTo>
                  <a:lnTo>
                    <a:pt x="2233613" y="0"/>
                  </a:lnTo>
                  <a:lnTo>
                    <a:pt x="2030413" y="279139"/>
                  </a:lnTo>
                  <a:lnTo>
                    <a:pt x="0" y="279139"/>
                  </a:lnTo>
                  <a:lnTo>
                    <a:pt x="203200" y="0"/>
                  </a:lnTo>
                  <a:close/>
                </a:path>
              </a:pathLst>
            </a:custGeom>
            <a:solidFill>
              <a:srgbClr val="FFBC00"/>
            </a:solidFill>
          </p:spPr>
        </p:sp>
        <p:sp>
          <p:nvSpPr>
            <p:cNvPr id="36" name="TextBox 36"/>
            <p:cNvSpPr txBox="1"/>
            <p:nvPr/>
          </p:nvSpPr>
          <p:spPr>
            <a:xfrm>
              <a:off x="101600" y="-57150"/>
              <a:ext cx="2030413" cy="3362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rot="-3140910">
            <a:off x="18936" y="7163378"/>
            <a:ext cx="9430714" cy="1005978"/>
            <a:chOff x="0" y="0"/>
            <a:chExt cx="2448979" cy="261234"/>
          </a:xfrm>
        </p:grpSpPr>
        <p:sp>
          <p:nvSpPr>
            <p:cNvPr id="38" name="Freeform 38"/>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FFBC00"/>
            </a:solidFill>
          </p:spPr>
        </p:sp>
        <p:sp>
          <p:nvSpPr>
            <p:cNvPr id="39" name="TextBox 39"/>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50" name="TextBox 49">
            <a:extLst>
              <a:ext uri="{FF2B5EF4-FFF2-40B4-BE49-F238E27FC236}">
                <a16:creationId xmlns:a16="http://schemas.microsoft.com/office/drawing/2014/main" id="{D3200D1D-4F13-C63F-5E29-1B0A26059588}"/>
              </a:ext>
            </a:extLst>
          </p:cNvPr>
          <p:cNvSpPr txBox="1"/>
          <p:nvPr/>
        </p:nvSpPr>
        <p:spPr>
          <a:xfrm>
            <a:off x="9012646" y="2452372"/>
            <a:ext cx="8098300" cy="5509200"/>
          </a:xfrm>
          <a:prstGeom prst="rect">
            <a:avLst/>
          </a:prstGeom>
          <a:noFill/>
        </p:spPr>
        <p:txBody>
          <a:bodyPr wrap="square">
            <a:spAutoFit/>
          </a:bodyPr>
          <a:lstStyle/>
          <a:p>
            <a:pPr algn="just" rtl="1"/>
            <a:r>
              <a:rPr lang="fa-IR" sz="4400" dirty="0">
                <a:cs typeface="B Nazanin" panose="00000400000000000000" pitchFamily="2" charset="-78"/>
              </a:rPr>
              <a:t>یادگیری ماشین یک زمینه علمی است که به کامپیوترها اجازه می‌دهد تا </a:t>
            </a:r>
            <a:r>
              <a:rPr lang="fa-IR" sz="4400" dirty="0">
                <a:solidFill>
                  <a:srgbClr val="FF9900"/>
                </a:solidFill>
                <a:cs typeface="B Nazanin" panose="00000400000000000000" pitchFamily="2" charset="-78"/>
              </a:rPr>
              <a:t>بدون برنامه‌ریزی صریح</a:t>
            </a:r>
            <a:r>
              <a:rPr lang="fa-IR" sz="4400" dirty="0">
                <a:cs typeface="B Nazanin" panose="00000400000000000000" pitchFamily="2" charset="-78"/>
              </a:rPr>
              <a:t>، از داده‌ها یاد بگیرند و برای انجام وظایف و پیش‌بینی‌ها بهبود یابند. این فرآیند شامل ساخت و آموزش مدل‌های ریاضی قدرتمند است که می‌توانند الگوهای پنهان در داده‌ها را شناسایی کنند و بر اساس آنها پیش‌بینی‌های دقیقی را ارائه دهند.</a:t>
            </a:r>
          </a:p>
        </p:txBody>
      </p:sp>
      <p:sp>
        <p:nvSpPr>
          <p:cNvPr id="3" name="TextBox 2">
            <a:extLst>
              <a:ext uri="{FF2B5EF4-FFF2-40B4-BE49-F238E27FC236}">
                <a16:creationId xmlns:a16="http://schemas.microsoft.com/office/drawing/2014/main" id="{3E304C71-9949-5462-D81C-4267A8B25779}"/>
              </a:ext>
            </a:extLst>
          </p:cNvPr>
          <p:cNvSpPr txBox="1"/>
          <p:nvPr/>
        </p:nvSpPr>
        <p:spPr>
          <a:xfrm>
            <a:off x="14935200" y="9596213"/>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13107397" y="-513917"/>
            <a:ext cx="4209272" cy="2700338"/>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711677">
            <a:off x="11004632" y="533163"/>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2">
              <a:alphaModFix amt="70000"/>
            </a:blip>
            <a:stretch>
              <a:fillRect/>
            </a:stretch>
          </a:blipFill>
        </p:spPr>
      </p:sp>
      <p:grpSp>
        <p:nvGrpSpPr>
          <p:cNvPr id="8" name="Group 8"/>
          <p:cNvGrpSpPr/>
          <p:nvPr/>
        </p:nvGrpSpPr>
        <p:grpSpPr>
          <a:xfrm rot="-7675271">
            <a:off x="12394261" y="686757"/>
            <a:ext cx="3959087" cy="583251"/>
            <a:chOff x="0" y="0"/>
            <a:chExt cx="1807584" cy="266293"/>
          </a:xfrm>
        </p:grpSpPr>
        <p:sp>
          <p:nvSpPr>
            <p:cNvPr id="9" name="Freeform 9"/>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0" name="TextBox 10"/>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657944">
            <a:off x="11953864" y="721266"/>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12" name="Group 12"/>
          <p:cNvGrpSpPr/>
          <p:nvPr/>
        </p:nvGrpSpPr>
        <p:grpSpPr>
          <a:xfrm rot="-7667943">
            <a:off x="11357682" y="875005"/>
            <a:ext cx="4922211" cy="683724"/>
            <a:chOff x="0" y="0"/>
            <a:chExt cx="1917072" cy="266293"/>
          </a:xfrm>
        </p:grpSpPr>
        <p:sp>
          <p:nvSpPr>
            <p:cNvPr id="13" name="Freeform 13"/>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14" name="TextBox 14"/>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989593" y="7538995"/>
            <a:ext cx="4684928" cy="3005481"/>
            <a:chOff x="0" y="0"/>
            <a:chExt cx="1108615" cy="711200"/>
          </a:xfrm>
        </p:grpSpPr>
        <p:sp>
          <p:nvSpPr>
            <p:cNvPr id="16" name="Freeform 16"/>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7" name="TextBox 17"/>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11355751" y="8948561"/>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2">
              <a:alphaModFix amt="70000"/>
            </a:blip>
            <a:stretch>
              <a:fillRect/>
            </a:stretch>
          </a:blipFill>
        </p:spPr>
      </p:sp>
      <p:grpSp>
        <p:nvGrpSpPr>
          <p:cNvPr id="19" name="Group 19"/>
          <p:cNvGrpSpPr/>
          <p:nvPr/>
        </p:nvGrpSpPr>
        <p:grpSpPr>
          <a:xfrm rot="-3233192">
            <a:off x="12473192" y="8940314"/>
            <a:ext cx="3959087" cy="583251"/>
            <a:chOff x="0" y="0"/>
            <a:chExt cx="1807584" cy="266293"/>
          </a:xfrm>
        </p:grpSpPr>
        <p:sp>
          <p:nvSpPr>
            <p:cNvPr id="20" name="Freeform 20"/>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21" name="TextBox 21"/>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3254127">
            <a:off x="11463515" y="8926461"/>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23" name="Group 23"/>
          <p:cNvGrpSpPr/>
          <p:nvPr/>
        </p:nvGrpSpPr>
        <p:grpSpPr>
          <a:xfrm rot="-3233192">
            <a:off x="12856546" y="8295552"/>
            <a:ext cx="5979904" cy="918583"/>
            <a:chOff x="0" y="0"/>
            <a:chExt cx="1733545" cy="266293"/>
          </a:xfrm>
        </p:grpSpPr>
        <p:sp>
          <p:nvSpPr>
            <p:cNvPr id="24" name="Freeform 24"/>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5" name="TextBox 25"/>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10388022" y="8768216"/>
            <a:ext cx="7412268" cy="352083"/>
          </a:xfrm>
          <a:custGeom>
            <a:avLst/>
            <a:gdLst/>
            <a:ahLst/>
            <a:cxnLst/>
            <a:rect l="l" t="t" r="r" b="b"/>
            <a:pathLst>
              <a:path w="7412268" h="352083">
                <a:moveTo>
                  <a:pt x="0" y="0"/>
                </a:moveTo>
                <a:lnTo>
                  <a:pt x="7412268" y="0"/>
                </a:lnTo>
                <a:lnTo>
                  <a:pt x="7412268" y="352083"/>
                </a:lnTo>
                <a:lnTo>
                  <a:pt x="0" y="352083"/>
                </a:lnTo>
                <a:lnTo>
                  <a:pt x="0" y="0"/>
                </a:lnTo>
                <a:close/>
              </a:path>
            </a:pathLst>
          </a:custGeom>
          <a:blipFill>
            <a:blip r:embed="rId2">
              <a:alphaModFix amt="70000"/>
            </a:blip>
            <a:stretch>
              <a:fillRect/>
            </a:stretch>
          </a:blipFill>
        </p:spPr>
      </p:sp>
      <p:grpSp>
        <p:nvGrpSpPr>
          <p:cNvPr id="27" name="Group 27"/>
          <p:cNvGrpSpPr/>
          <p:nvPr/>
        </p:nvGrpSpPr>
        <p:grpSpPr>
          <a:xfrm rot="3129624">
            <a:off x="10718168" y="10436466"/>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11253870" y="1547845"/>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11138908" y="1629632"/>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2">
              <a:alphaModFix amt="70000"/>
            </a:blip>
            <a:stretch>
              <a:fillRect/>
            </a:stretch>
          </a:blipFill>
        </p:spPr>
      </p:sp>
      <p:sp>
        <p:nvSpPr>
          <p:cNvPr id="34" name="Freeform 34"/>
          <p:cNvSpPr/>
          <p:nvPr/>
        </p:nvSpPr>
        <p:spPr>
          <a:xfrm rot="3136011">
            <a:off x="11808403" y="8040249"/>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2">
              <a:alphaModFix amt="70000"/>
            </a:blip>
            <a:stretch>
              <a:fillRect/>
            </a:stretch>
          </a:blipFill>
        </p:spPr>
      </p:sp>
      <p:grpSp>
        <p:nvGrpSpPr>
          <p:cNvPr id="35" name="Group 35"/>
          <p:cNvGrpSpPr/>
          <p:nvPr/>
        </p:nvGrpSpPr>
        <p:grpSpPr>
          <a:xfrm rot="3129624">
            <a:off x="11234286" y="7729127"/>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11885094" y="1154249"/>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pic>
        <p:nvPicPr>
          <p:cNvPr id="43" name="Picture 42">
            <a:extLst>
              <a:ext uri="{FF2B5EF4-FFF2-40B4-BE49-F238E27FC236}">
                <a16:creationId xmlns:a16="http://schemas.microsoft.com/office/drawing/2014/main" id="{616151C6-72C8-8092-A50C-A7FB694C251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45868" y="1889621"/>
            <a:ext cx="10425243" cy="1358150"/>
          </a:xfrm>
          <a:prstGeom prst="rect">
            <a:avLst/>
          </a:prstGeom>
        </p:spPr>
      </p:pic>
      <p:pic>
        <p:nvPicPr>
          <p:cNvPr id="47" name="Picture 46">
            <a:extLst>
              <a:ext uri="{FF2B5EF4-FFF2-40B4-BE49-F238E27FC236}">
                <a16:creationId xmlns:a16="http://schemas.microsoft.com/office/drawing/2014/main" id="{DE0DF0EA-BF0E-A872-07D4-71F6857AE99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473295" y="3432894"/>
            <a:ext cx="10425044" cy="1232161"/>
          </a:xfrm>
          <a:prstGeom prst="rect">
            <a:avLst/>
          </a:prstGeom>
        </p:spPr>
      </p:pic>
      <p:pic>
        <p:nvPicPr>
          <p:cNvPr id="49" name="Picture 48">
            <a:extLst>
              <a:ext uri="{FF2B5EF4-FFF2-40B4-BE49-F238E27FC236}">
                <a16:creationId xmlns:a16="http://schemas.microsoft.com/office/drawing/2014/main" id="{A6DA0800-72B2-2B8C-5494-21B8D74860C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473295" y="5362292"/>
            <a:ext cx="10545584" cy="1190630"/>
          </a:xfrm>
          <a:prstGeom prst="rect">
            <a:avLst/>
          </a:prstGeom>
        </p:spPr>
      </p:pic>
      <p:pic>
        <p:nvPicPr>
          <p:cNvPr id="51" name="Picture 50">
            <a:extLst>
              <a:ext uri="{FF2B5EF4-FFF2-40B4-BE49-F238E27FC236}">
                <a16:creationId xmlns:a16="http://schemas.microsoft.com/office/drawing/2014/main" id="{72B21B18-57D3-DCBB-E123-E956871CCE7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471730" y="7210744"/>
            <a:ext cx="10545584" cy="1209356"/>
          </a:xfrm>
          <a:prstGeom prst="rect">
            <a:avLst/>
          </a:prstGeom>
        </p:spPr>
      </p:pic>
      <p:sp>
        <p:nvSpPr>
          <p:cNvPr id="2" name="TextBox 1">
            <a:extLst>
              <a:ext uri="{FF2B5EF4-FFF2-40B4-BE49-F238E27FC236}">
                <a16:creationId xmlns:a16="http://schemas.microsoft.com/office/drawing/2014/main" id="{E515FF84-035A-890E-A7AE-276605C131BC}"/>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21662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2" name="TextBox 31">
            <a:extLst>
              <a:ext uri="{FF2B5EF4-FFF2-40B4-BE49-F238E27FC236}">
                <a16:creationId xmlns:a16="http://schemas.microsoft.com/office/drawing/2014/main" id="{EA882861-4F63-C516-2736-561A31449A9E}"/>
              </a:ext>
            </a:extLst>
          </p:cNvPr>
          <p:cNvSpPr txBox="1"/>
          <p:nvPr/>
        </p:nvSpPr>
        <p:spPr>
          <a:xfrm>
            <a:off x="3858126" y="1370254"/>
            <a:ext cx="10515600" cy="682879"/>
          </a:xfrm>
          <a:prstGeom prst="rect">
            <a:avLst/>
          </a:prstGeom>
        </p:spPr>
        <p:txBody>
          <a:bodyPr wrap="square" lIns="0" tIns="0" rIns="0" bIns="0" rtlCol="0" anchor="t">
            <a:spAutoFit/>
          </a:bodyPr>
          <a:lstStyle/>
          <a:p>
            <a:pPr algn="r" rtl="1">
              <a:lnSpc>
                <a:spcPts val="5317"/>
              </a:lnSpc>
            </a:pPr>
            <a:r>
              <a:rPr lang="fa-IR" sz="4500" spc="-135" dirty="0">
                <a:solidFill>
                  <a:srgbClr val="000000"/>
                </a:solidFill>
                <a:latin typeface="Poppins Bold"/>
                <a:cs typeface="2  Farnaz" panose="00000400000000000000" pitchFamily="2" charset="-78"/>
                <a:sym typeface="Poppins Bold"/>
              </a:rPr>
              <a:t>دقت طبقه بندی</a:t>
            </a:r>
            <a:r>
              <a:rPr lang="en-US" sz="4500" spc="-135" dirty="0">
                <a:solidFill>
                  <a:srgbClr val="000000"/>
                </a:solidFill>
                <a:latin typeface="Poppins Bold"/>
                <a:cs typeface="2  Farnaz" panose="00000400000000000000" pitchFamily="2" charset="-78"/>
                <a:sym typeface="Poppins Bold"/>
              </a:rPr>
              <a:t>(classification accuracy)</a:t>
            </a:r>
            <a:r>
              <a:rPr lang="fa-IR" sz="4500" spc="-135" dirty="0">
                <a:solidFill>
                  <a:srgbClr val="000000"/>
                </a:solidFill>
                <a:latin typeface="Poppins Bold"/>
                <a:cs typeface="2  Farnaz" panose="00000400000000000000" pitchFamily="2" charset="-78"/>
                <a:sym typeface="Poppins Bold"/>
              </a:rPr>
              <a:t> </a:t>
            </a:r>
            <a:r>
              <a:rPr lang="en-US" sz="4500" spc="-135" dirty="0">
                <a:solidFill>
                  <a:srgbClr val="000000"/>
                </a:solidFill>
                <a:latin typeface="Poppins Bold"/>
                <a:cs typeface="2  Farnaz" panose="00000400000000000000" pitchFamily="2" charset="-78"/>
                <a:sym typeface="Poppins Bold"/>
              </a:rPr>
              <a:t>‌</a:t>
            </a:r>
            <a:endParaRPr lang="fa-IR" sz="4500" spc="-135" dirty="0">
              <a:solidFill>
                <a:srgbClr val="000000"/>
              </a:solidFill>
              <a:latin typeface="Poppins Bold"/>
              <a:cs typeface="2  Farnaz" panose="00000400000000000000" pitchFamily="2" charset="-78"/>
              <a:sym typeface="Poppins Bold"/>
            </a:endParaRPr>
          </a:p>
        </p:txBody>
      </p:sp>
      <p:sp>
        <p:nvSpPr>
          <p:cNvPr id="5" name="TextBox 4">
            <a:extLst>
              <a:ext uri="{FF2B5EF4-FFF2-40B4-BE49-F238E27FC236}">
                <a16:creationId xmlns:a16="http://schemas.microsoft.com/office/drawing/2014/main" id="{4F5CFBE5-FC11-E314-B1C1-8E9E74A062D4}"/>
              </a:ext>
            </a:extLst>
          </p:cNvPr>
          <p:cNvSpPr txBox="1"/>
          <p:nvPr/>
        </p:nvSpPr>
        <p:spPr>
          <a:xfrm>
            <a:off x="2206839" y="3253419"/>
            <a:ext cx="13188615" cy="1569660"/>
          </a:xfrm>
          <a:prstGeom prst="rect">
            <a:avLst/>
          </a:prstGeom>
          <a:noFill/>
        </p:spPr>
        <p:txBody>
          <a:bodyPr wrap="square">
            <a:spAutoFit/>
          </a:bodyPr>
          <a:lstStyle/>
          <a:p>
            <a:pPr algn="just" rtl="1"/>
            <a:r>
              <a:rPr lang="fa-IR" sz="3200" dirty="0">
                <a:solidFill>
                  <a:srgbClr val="000000"/>
                </a:solidFill>
                <a:latin typeface="Poppins"/>
                <a:cs typeface="B Nazanin" panose="00000400000000000000" pitchFamily="2" charset="-78"/>
              </a:rPr>
              <a:t>متداول ترین معیار کارایی برای الگوریتم های طبقه بندی است</a:t>
            </a:r>
            <a:r>
              <a:rPr lang="en-US" sz="3200" dirty="0">
                <a:solidFill>
                  <a:srgbClr val="000000"/>
                </a:solidFill>
                <a:latin typeface="Poppins"/>
                <a:cs typeface="B Nazanin" panose="00000400000000000000" pitchFamily="2" charset="-78"/>
              </a:rPr>
              <a:t> </a:t>
            </a:r>
            <a:r>
              <a:rPr lang="fa-IR" sz="3200" dirty="0">
                <a:solidFill>
                  <a:srgbClr val="000000"/>
                </a:solidFill>
                <a:latin typeface="Poppins"/>
                <a:cs typeface="B Nazanin" panose="00000400000000000000" pitchFamily="2" charset="-78"/>
              </a:rPr>
              <a:t>و می توانیم آن را در قالب </a:t>
            </a:r>
            <a:r>
              <a:rPr lang="fa-IR" sz="3200" dirty="0">
                <a:solidFill>
                  <a:srgbClr val="FF9900"/>
                </a:solidFill>
                <a:latin typeface="Poppins"/>
                <a:cs typeface="B Nazanin" panose="00000400000000000000" pitchFamily="2" charset="-78"/>
              </a:rPr>
              <a:t>تعداد پیش بینی های صحیح صورت گرفته به نسبت همه پیش بینی های صورت گرفته</a:t>
            </a:r>
            <a:r>
              <a:rPr lang="fa-IR" sz="3200" dirty="0">
                <a:solidFill>
                  <a:srgbClr val="000000"/>
                </a:solidFill>
                <a:latin typeface="Poppins"/>
                <a:cs typeface="B Nazanin" panose="00000400000000000000" pitchFamily="2" charset="-78"/>
              </a:rPr>
              <a:t>، تعریف کنیم. با کمک رابطه زیر و با استفاده از ماتریس درهم ریختگی می توان آن را محاسبه کرد.</a:t>
            </a:r>
            <a:endParaRPr lang="en-US" sz="3200" dirty="0">
              <a:solidFill>
                <a:srgbClr val="000000"/>
              </a:solidFill>
              <a:latin typeface="Poppins"/>
              <a:cs typeface="B Nazanin" panose="00000400000000000000" pitchFamily="2" charset="-78"/>
            </a:endParaRPr>
          </a:p>
        </p:txBody>
      </p:sp>
      <p:pic>
        <p:nvPicPr>
          <p:cNvPr id="7" name="Picture 6">
            <a:extLst>
              <a:ext uri="{FF2B5EF4-FFF2-40B4-BE49-F238E27FC236}">
                <a16:creationId xmlns:a16="http://schemas.microsoft.com/office/drawing/2014/main" id="{3078927A-C5D3-839F-4408-287BDB0DADF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079286" y="5688843"/>
            <a:ext cx="8064645" cy="1672798"/>
          </a:xfrm>
          <a:prstGeom prst="rect">
            <a:avLst/>
          </a:prstGeom>
        </p:spPr>
      </p:pic>
      <p:sp>
        <p:nvSpPr>
          <p:cNvPr id="3" name="TextBox 2">
            <a:extLst>
              <a:ext uri="{FF2B5EF4-FFF2-40B4-BE49-F238E27FC236}">
                <a16:creationId xmlns:a16="http://schemas.microsoft.com/office/drawing/2014/main" id="{D355B6A4-5959-0E2F-E421-C28788CFCF7D}"/>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281727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2" name="TextBox 31">
            <a:extLst>
              <a:ext uri="{FF2B5EF4-FFF2-40B4-BE49-F238E27FC236}">
                <a16:creationId xmlns:a16="http://schemas.microsoft.com/office/drawing/2014/main" id="{EA882861-4F63-C516-2736-561A31449A9E}"/>
              </a:ext>
            </a:extLst>
          </p:cNvPr>
          <p:cNvSpPr txBox="1"/>
          <p:nvPr/>
        </p:nvSpPr>
        <p:spPr>
          <a:xfrm>
            <a:off x="2734909" y="1009650"/>
            <a:ext cx="11895491" cy="682879"/>
          </a:xfrm>
          <a:prstGeom prst="rect">
            <a:avLst/>
          </a:prstGeom>
        </p:spPr>
        <p:txBody>
          <a:bodyPr wrap="square" lIns="0" tIns="0" rIns="0" bIns="0" rtlCol="0" anchor="t">
            <a:spAutoFit/>
          </a:bodyPr>
          <a:lstStyle/>
          <a:p>
            <a:pPr algn="r" rtl="1">
              <a:lnSpc>
                <a:spcPts val="5317"/>
              </a:lnSpc>
            </a:pPr>
            <a:r>
              <a:rPr lang="fa-IR" sz="4500" spc="-135" dirty="0">
                <a:solidFill>
                  <a:srgbClr val="000000"/>
                </a:solidFill>
                <a:latin typeface="Poppins Bold"/>
                <a:cs typeface="2  Farnaz" panose="00000400000000000000" pitchFamily="2" charset="-78"/>
                <a:sym typeface="Poppins Bold"/>
              </a:rPr>
              <a:t>گزارش  طبقه بندی</a:t>
            </a:r>
            <a:r>
              <a:rPr lang="en-US" sz="4500" spc="-135" dirty="0">
                <a:solidFill>
                  <a:srgbClr val="000000"/>
                </a:solidFill>
                <a:latin typeface="Poppins Bold"/>
                <a:cs typeface="2  Farnaz" panose="00000400000000000000" pitchFamily="2" charset="-78"/>
                <a:sym typeface="Poppins Bold"/>
              </a:rPr>
              <a:t>(Classification Report)</a:t>
            </a:r>
            <a:r>
              <a:rPr lang="fa-IR" sz="4500" spc="-135" dirty="0">
                <a:solidFill>
                  <a:srgbClr val="000000"/>
                </a:solidFill>
                <a:latin typeface="Poppins Bold"/>
                <a:cs typeface="2  Farnaz" panose="00000400000000000000" pitchFamily="2" charset="-78"/>
                <a:sym typeface="Poppins Bold"/>
              </a:rPr>
              <a:t> </a:t>
            </a:r>
            <a:r>
              <a:rPr lang="en-US" sz="4500" spc="-135" dirty="0">
                <a:solidFill>
                  <a:srgbClr val="000000"/>
                </a:solidFill>
                <a:latin typeface="Poppins Bold"/>
                <a:cs typeface="2  Farnaz" panose="00000400000000000000" pitchFamily="2" charset="-78"/>
                <a:sym typeface="Poppins Bold"/>
              </a:rPr>
              <a:t>‌</a:t>
            </a:r>
            <a:endParaRPr lang="fa-IR" sz="4500" spc="-135" dirty="0">
              <a:solidFill>
                <a:srgbClr val="000000"/>
              </a:solidFill>
              <a:latin typeface="Poppins Bold"/>
              <a:cs typeface="2  Farnaz" panose="00000400000000000000" pitchFamily="2" charset="-78"/>
              <a:sym typeface="Poppins Bold"/>
            </a:endParaRPr>
          </a:p>
        </p:txBody>
      </p:sp>
      <p:sp>
        <p:nvSpPr>
          <p:cNvPr id="5" name="TextBox 4">
            <a:extLst>
              <a:ext uri="{FF2B5EF4-FFF2-40B4-BE49-F238E27FC236}">
                <a16:creationId xmlns:a16="http://schemas.microsoft.com/office/drawing/2014/main" id="{4F5CFBE5-FC11-E314-B1C1-8E9E74A062D4}"/>
              </a:ext>
            </a:extLst>
          </p:cNvPr>
          <p:cNvSpPr txBox="1"/>
          <p:nvPr/>
        </p:nvSpPr>
        <p:spPr>
          <a:xfrm>
            <a:off x="1954047" y="2262227"/>
            <a:ext cx="14401800" cy="584775"/>
          </a:xfrm>
          <a:prstGeom prst="rect">
            <a:avLst/>
          </a:prstGeom>
          <a:noFill/>
        </p:spPr>
        <p:txBody>
          <a:bodyPr wrap="square">
            <a:spAutoFit/>
          </a:bodyPr>
          <a:lstStyle/>
          <a:p>
            <a:pPr algn="just" rtl="1"/>
            <a:r>
              <a:rPr lang="fa-IR" sz="3200" dirty="0">
                <a:solidFill>
                  <a:srgbClr val="000000"/>
                </a:solidFill>
                <a:latin typeface="Poppins"/>
                <a:cs typeface="B Nazanin" panose="00000400000000000000" pitchFamily="2" charset="-78"/>
              </a:rPr>
              <a:t>این گزارش شامل امتیاز صحت </a:t>
            </a:r>
            <a:r>
              <a:rPr lang="en-US" sz="3200" dirty="0">
                <a:solidFill>
                  <a:srgbClr val="000000"/>
                </a:solidFill>
                <a:latin typeface="Poppins"/>
                <a:cs typeface="B Nazanin" panose="00000400000000000000" pitchFamily="2" charset="-78"/>
              </a:rPr>
              <a:t>(</a:t>
            </a:r>
            <a:r>
              <a:rPr lang="en-US" sz="3200" dirty="0">
                <a:solidFill>
                  <a:srgbClr val="FF9900"/>
                </a:solidFill>
                <a:latin typeface="Poppins"/>
                <a:cs typeface="B Nazanin" panose="00000400000000000000" pitchFamily="2" charset="-78"/>
              </a:rPr>
              <a:t>Precisions</a:t>
            </a:r>
            <a:r>
              <a:rPr lang="en-US" sz="3200" dirty="0">
                <a:solidFill>
                  <a:srgbClr val="000000"/>
                </a:solidFill>
                <a:latin typeface="Poppins"/>
                <a:cs typeface="B Nazanin" panose="00000400000000000000" pitchFamily="2" charset="-78"/>
              </a:rPr>
              <a:t>)، </a:t>
            </a:r>
            <a:r>
              <a:rPr lang="fa-IR" sz="3200" dirty="0">
                <a:solidFill>
                  <a:srgbClr val="000000"/>
                </a:solidFill>
                <a:latin typeface="Poppins"/>
                <a:cs typeface="B Nazanin" panose="00000400000000000000" pitchFamily="2" charset="-78"/>
              </a:rPr>
              <a:t>بازیابی</a:t>
            </a:r>
            <a:r>
              <a:rPr lang="en-US" sz="3200" dirty="0">
                <a:solidFill>
                  <a:srgbClr val="000000"/>
                </a:solidFill>
                <a:latin typeface="Poppins"/>
                <a:cs typeface="B Nazanin" panose="00000400000000000000" pitchFamily="2" charset="-78"/>
              </a:rPr>
              <a:t>(</a:t>
            </a:r>
            <a:r>
              <a:rPr lang="en-US" sz="3200" dirty="0">
                <a:solidFill>
                  <a:srgbClr val="FF9900"/>
                </a:solidFill>
                <a:latin typeface="Poppins"/>
                <a:cs typeface="B Nazanin" panose="00000400000000000000" pitchFamily="2" charset="-78"/>
              </a:rPr>
              <a:t>Recall</a:t>
            </a:r>
            <a:r>
              <a:rPr lang="en-US" sz="3200" dirty="0">
                <a:solidFill>
                  <a:srgbClr val="000000"/>
                </a:solidFill>
                <a:latin typeface="Poppins"/>
                <a:cs typeface="B Nazanin" panose="00000400000000000000" pitchFamily="2" charset="-78"/>
              </a:rPr>
              <a:t>)</a:t>
            </a:r>
            <a:r>
              <a:rPr lang="fa-IR" sz="3200" dirty="0">
                <a:solidFill>
                  <a:srgbClr val="000000"/>
                </a:solidFill>
                <a:latin typeface="Poppins"/>
                <a:cs typeface="B Nazanin" panose="00000400000000000000" pitchFamily="2" charset="-78"/>
              </a:rPr>
              <a:t> و </a:t>
            </a:r>
            <a:r>
              <a:rPr lang="en-US" sz="3200" dirty="0">
                <a:solidFill>
                  <a:srgbClr val="000000"/>
                </a:solidFill>
                <a:latin typeface="Poppins"/>
                <a:cs typeface="B Nazanin" panose="00000400000000000000" pitchFamily="2" charset="-78"/>
              </a:rPr>
              <a:t> </a:t>
            </a:r>
            <a:r>
              <a:rPr lang="en-US" sz="3200" dirty="0">
                <a:solidFill>
                  <a:srgbClr val="FF9900"/>
                </a:solidFill>
                <a:latin typeface="Poppins"/>
                <a:cs typeface="B Nazanin" panose="00000400000000000000" pitchFamily="2" charset="-78"/>
              </a:rPr>
              <a:t>F1-score</a:t>
            </a:r>
            <a:r>
              <a:rPr lang="en-US" sz="3200" dirty="0">
                <a:solidFill>
                  <a:srgbClr val="000000"/>
                </a:solidFill>
                <a:latin typeface="Poppins"/>
                <a:cs typeface="B Nazanin" panose="00000400000000000000" pitchFamily="2" charset="-78"/>
              </a:rPr>
              <a:t> </a:t>
            </a:r>
            <a:r>
              <a:rPr lang="fa-IR" sz="3200" dirty="0">
                <a:solidFill>
                  <a:srgbClr val="000000"/>
                </a:solidFill>
                <a:latin typeface="Poppins"/>
                <a:cs typeface="B Nazanin" panose="00000400000000000000" pitchFamily="2" charset="-78"/>
              </a:rPr>
              <a:t>است.</a:t>
            </a:r>
            <a:endParaRPr lang="en-US" sz="3200" dirty="0">
              <a:solidFill>
                <a:srgbClr val="000000"/>
              </a:solidFill>
              <a:latin typeface="Poppins"/>
              <a:cs typeface="B Nazanin" panose="00000400000000000000" pitchFamily="2" charset="-78"/>
            </a:endParaRPr>
          </a:p>
        </p:txBody>
      </p:sp>
      <p:pic>
        <p:nvPicPr>
          <p:cNvPr id="3" name="Picture 2">
            <a:extLst>
              <a:ext uri="{FF2B5EF4-FFF2-40B4-BE49-F238E27FC236}">
                <a16:creationId xmlns:a16="http://schemas.microsoft.com/office/drawing/2014/main" id="{5BC94A1F-E3F2-BEE0-9BF0-6A030A80FE3A}"/>
              </a:ext>
            </a:extLst>
          </p:cNvPr>
          <p:cNvPicPr>
            <a:picLocks noChangeAspect="1"/>
          </p:cNvPicPr>
          <p:nvPr/>
        </p:nvPicPr>
        <p:blipFill>
          <a:blip r:embed="rId4"/>
          <a:stretch>
            <a:fillRect/>
          </a:stretch>
        </p:blipFill>
        <p:spPr>
          <a:xfrm>
            <a:off x="1295400" y="3472998"/>
            <a:ext cx="3019403" cy="3194502"/>
          </a:xfrm>
          <a:prstGeom prst="rect">
            <a:avLst/>
          </a:prstGeom>
        </p:spPr>
      </p:pic>
      <p:pic>
        <p:nvPicPr>
          <p:cNvPr id="6" name="Picture 5">
            <a:extLst>
              <a:ext uri="{FF2B5EF4-FFF2-40B4-BE49-F238E27FC236}">
                <a16:creationId xmlns:a16="http://schemas.microsoft.com/office/drawing/2014/main" id="{B5874D91-4D59-5EE3-38D4-6ADEBF3AD24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3430" y="7361641"/>
            <a:ext cx="4482957" cy="1341534"/>
          </a:xfrm>
          <a:prstGeom prst="rect">
            <a:avLst/>
          </a:prstGeom>
        </p:spPr>
      </p:pic>
      <p:pic>
        <p:nvPicPr>
          <p:cNvPr id="8" name="Picture 7">
            <a:extLst>
              <a:ext uri="{FF2B5EF4-FFF2-40B4-BE49-F238E27FC236}">
                <a16:creationId xmlns:a16="http://schemas.microsoft.com/office/drawing/2014/main" id="{10BE8C19-C9B4-1B70-A67C-B04AD727A348}"/>
              </a:ext>
            </a:extLst>
          </p:cNvPr>
          <p:cNvPicPr>
            <a:picLocks noChangeAspect="1"/>
          </p:cNvPicPr>
          <p:nvPr/>
        </p:nvPicPr>
        <p:blipFill>
          <a:blip r:embed="rId7"/>
          <a:stretch>
            <a:fillRect/>
          </a:stretch>
        </p:blipFill>
        <p:spPr>
          <a:xfrm>
            <a:off x="7467600" y="3472998"/>
            <a:ext cx="2888416" cy="3194502"/>
          </a:xfrm>
          <a:prstGeom prst="rect">
            <a:avLst/>
          </a:prstGeom>
        </p:spPr>
      </p:pic>
      <p:pic>
        <p:nvPicPr>
          <p:cNvPr id="10" name="Picture 9">
            <a:extLst>
              <a:ext uri="{FF2B5EF4-FFF2-40B4-BE49-F238E27FC236}">
                <a16:creationId xmlns:a16="http://schemas.microsoft.com/office/drawing/2014/main" id="{1080FFA2-F2E8-262D-DB24-DC036F04C75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377566" y="7160409"/>
            <a:ext cx="4610175" cy="1447331"/>
          </a:xfrm>
          <a:prstGeom prst="rect">
            <a:avLst/>
          </a:prstGeom>
        </p:spPr>
      </p:pic>
      <p:pic>
        <p:nvPicPr>
          <p:cNvPr id="11" name="Picture 10">
            <a:extLst>
              <a:ext uri="{FF2B5EF4-FFF2-40B4-BE49-F238E27FC236}">
                <a16:creationId xmlns:a16="http://schemas.microsoft.com/office/drawing/2014/main" id="{38300B22-A6B1-F453-CDE7-4BCBCF97A575}"/>
              </a:ext>
            </a:extLst>
          </p:cNvPr>
          <p:cNvPicPr>
            <a:picLocks noChangeAspect="1"/>
          </p:cNvPicPr>
          <p:nvPr/>
        </p:nvPicPr>
        <p:blipFill>
          <a:blip r:embed="rId10"/>
          <a:stretch>
            <a:fillRect/>
          </a:stretch>
        </p:blipFill>
        <p:spPr>
          <a:xfrm>
            <a:off x="13661539" y="3562867"/>
            <a:ext cx="2694308" cy="3178773"/>
          </a:xfrm>
          <a:prstGeom prst="rect">
            <a:avLst/>
          </a:prstGeom>
        </p:spPr>
      </p:pic>
      <p:pic>
        <p:nvPicPr>
          <p:cNvPr id="13" name="Picture 12">
            <a:extLst>
              <a:ext uri="{FF2B5EF4-FFF2-40B4-BE49-F238E27FC236}">
                <a16:creationId xmlns:a16="http://schemas.microsoft.com/office/drawing/2014/main" id="{CFA473DD-EA57-28F9-3185-23D0D6AC3153}"/>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12269968" y="7326730"/>
            <a:ext cx="5910635" cy="1162152"/>
          </a:xfrm>
          <a:prstGeom prst="rect">
            <a:avLst/>
          </a:prstGeom>
        </p:spPr>
      </p:pic>
      <p:sp>
        <p:nvSpPr>
          <p:cNvPr id="4" name="TextBox 3">
            <a:extLst>
              <a:ext uri="{FF2B5EF4-FFF2-40B4-BE49-F238E27FC236}">
                <a16:creationId xmlns:a16="http://schemas.microsoft.com/office/drawing/2014/main" id="{ECA420A9-4CF9-3E6D-C903-B5F210EF024E}"/>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3787662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381000" y="505183"/>
            <a:ext cx="17347439" cy="2869107"/>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1"/>
            <a:r>
              <a:rPr lang="fa-IR" sz="2800" dirty="0">
                <a:cs typeface="B Nazanin" panose="00000400000000000000" pitchFamily="2" charset="-78"/>
              </a:rPr>
              <a:t>. </a:t>
            </a:r>
            <a:r>
              <a:rPr lang="fa-IR" sz="4000" dirty="0">
                <a:solidFill>
                  <a:srgbClr val="E28700"/>
                </a:solidFill>
                <a:cs typeface="B Nazanin" panose="00000400000000000000" pitchFamily="2" charset="-78"/>
              </a:rPr>
              <a:t>مثال</a:t>
            </a:r>
            <a:r>
              <a:rPr lang="fa-IR" sz="2800" dirty="0">
                <a:solidFill>
                  <a:schemeClr val="tx1"/>
                </a:solidFill>
                <a:cs typeface="B Nazanin" panose="00000400000000000000" pitchFamily="2" charset="-78"/>
              </a:rPr>
              <a:t> : فرض</a:t>
            </a:r>
            <a:r>
              <a:rPr lang="fa-IR" sz="2800" b="0" i="0" dirty="0">
                <a:solidFill>
                  <a:srgbClr val="000000"/>
                </a:solidFill>
                <a:effectLst/>
                <a:highlight>
                  <a:srgbClr val="FFFFFF"/>
                </a:highlight>
                <a:latin typeface="iransans"/>
                <a:cs typeface="B Nazanin" panose="00000400000000000000" pitchFamily="2" charset="-78"/>
              </a:rPr>
              <a:t> کنید مجموعه ای از 100 شخص داشته باشیم که در واقع 80</a:t>
            </a:r>
            <a:r>
              <a:rPr lang="en-US" sz="2800" b="0" i="0" dirty="0">
                <a:solidFill>
                  <a:srgbClr val="000000"/>
                </a:solidFill>
                <a:effectLst/>
                <a:highlight>
                  <a:srgbClr val="FFFFFF"/>
                </a:highlight>
                <a:latin typeface="iransans"/>
                <a:cs typeface="B Nazanin" panose="00000400000000000000" pitchFamily="2" charset="-78"/>
              </a:rPr>
              <a:t> </a:t>
            </a:r>
            <a:r>
              <a:rPr lang="fa-IR" sz="2800" b="0" i="0" dirty="0">
                <a:solidFill>
                  <a:srgbClr val="000000"/>
                </a:solidFill>
                <a:effectLst/>
                <a:highlight>
                  <a:srgbClr val="FFFFFF"/>
                </a:highlight>
                <a:latin typeface="iransans"/>
                <a:cs typeface="B Nazanin" panose="00000400000000000000" pitchFamily="2" charset="-78"/>
              </a:rPr>
              <a:t>تای آن­ها سالم و 20 عدد از آنها بیمار هستند. سیستم سیستم پس از یادگیری، 85 عدد را سالم تشخیص داده که 78 عدد درست و بقیه اشتباه تشخیص داده شده اند. همچنین 15 عدد را بیمار تشخیص داده که 2 تای آن­ها اشتباه و بقیه درست هستند. مقادیر دقت و </a:t>
            </a:r>
            <a:r>
              <a:rPr lang="fa-IR" sz="2800" dirty="0">
                <a:solidFill>
                  <a:srgbClr val="000000"/>
                </a:solidFill>
                <a:highlight>
                  <a:srgbClr val="FFFFFF"/>
                </a:highlight>
                <a:latin typeface="iransans"/>
                <a:cs typeface="B Nazanin" panose="00000400000000000000" pitchFamily="2" charset="-78"/>
              </a:rPr>
              <a:t>بازیابی</a:t>
            </a:r>
            <a:r>
              <a:rPr lang="fa-IR" sz="2800" b="0" i="0" dirty="0">
                <a:solidFill>
                  <a:srgbClr val="000000"/>
                </a:solidFill>
                <a:effectLst/>
                <a:highlight>
                  <a:srgbClr val="FFFFFF"/>
                </a:highlight>
                <a:latin typeface="iransans"/>
                <a:cs typeface="B Nazanin" panose="00000400000000000000" pitchFamily="2" charset="-78"/>
              </a:rPr>
              <a:t> و صحت را محاسبه کنید. (سالم کلاس مثبت و بیمار کلاس منفی است)</a:t>
            </a:r>
            <a:r>
              <a:rPr lang="fa-IR" sz="2800" dirty="0">
                <a:cs typeface="B Nazanin" panose="00000400000000000000" pitchFamily="2" charset="-78"/>
              </a:rPr>
              <a:t> 15 عدد را اسپم تشخیص داده که 2 تای آن­ها اشتباه و بقیه درست هستند. مقادیر دقت و کارایی و صحت را محاسبه کنید. (اسپم کلاس مثبت و غیر اسپم کلاس منفی است)</a:t>
            </a:r>
            <a:endParaRPr lang="en-US" sz="2800" dirty="0">
              <a:cs typeface="B Nazanin" panose="00000400000000000000" pitchFamily="2" charset="-78"/>
            </a:endParaRPr>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graphicFrame>
        <p:nvGraphicFramePr>
          <p:cNvPr id="2" name="Table 1">
            <a:extLst>
              <a:ext uri="{FF2B5EF4-FFF2-40B4-BE49-F238E27FC236}">
                <a16:creationId xmlns:a16="http://schemas.microsoft.com/office/drawing/2014/main" id="{B565B07F-EFA4-3BA4-7F18-9CD7784F6402}"/>
              </a:ext>
            </a:extLst>
          </p:cNvPr>
          <p:cNvGraphicFramePr>
            <a:graphicFrameLocks noGrp="1"/>
          </p:cNvGraphicFramePr>
          <p:nvPr>
            <p:extLst>
              <p:ext uri="{D42A27DB-BD31-4B8C-83A1-F6EECF244321}">
                <p14:modId xmlns:p14="http://schemas.microsoft.com/office/powerpoint/2010/main" val="2396168290"/>
              </p:ext>
            </p:extLst>
          </p:nvPr>
        </p:nvGraphicFramePr>
        <p:xfrm>
          <a:off x="5312551" y="3025194"/>
          <a:ext cx="7391400" cy="2122835"/>
        </p:xfrm>
        <a:graphic>
          <a:graphicData uri="http://schemas.openxmlformats.org/drawingml/2006/table">
            <a:tbl>
              <a:tblPr firstRow="1" bandRow="1">
                <a:tableStyleId>{93296810-A885-4BE3-A3E7-6D5BEEA58F35}</a:tableStyleId>
              </a:tblPr>
              <a:tblGrid>
                <a:gridCol w="1066800">
                  <a:extLst>
                    <a:ext uri="{9D8B030D-6E8A-4147-A177-3AD203B41FA5}">
                      <a16:colId xmlns:a16="http://schemas.microsoft.com/office/drawing/2014/main" val="210256774"/>
                    </a:ext>
                  </a:extLst>
                </a:gridCol>
                <a:gridCol w="3048000">
                  <a:extLst>
                    <a:ext uri="{9D8B030D-6E8A-4147-A177-3AD203B41FA5}">
                      <a16:colId xmlns:a16="http://schemas.microsoft.com/office/drawing/2014/main" val="1354895466"/>
                    </a:ext>
                  </a:extLst>
                </a:gridCol>
                <a:gridCol w="3276600">
                  <a:extLst>
                    <a:ext uri="{9D8B030D-6E8A-4147-A177-3AD203B41FA5}">
                      <a16:colId xmlns:a16="http://schemas.microsoft.com/office/drawing/2014/main" val="1910368371"/>
                    </a:ext>
                  </a:extLst>
                </a:gridCol>
              </a:tblGrid>
              <a:tr h="370840">
                <a:tc>
                  <a:txBody>
                    <a:bodyPr/>
                    <a:lstStyle/>
                    <a:p>
                      <a:pPr algn="ctr"/>
                      <a:r>
                        <a:rPr lang="en-US" sz="2800" dirty="0">
                          <a:solidFill>
                            <a:schemeClr val="tx2"/>
                          </a:solidFill>
                        </a:rPr>
                        <a:t>CM</a:t>
                      </a:r>
                      <a:endParaRPr lang="en-US" dirty="0">
                        <a:solidFill>
                          <a:schemeClr val="tx2"/>
                        </a:solidFill>
                      </a:endParaRPr>
                    </a:p>
                  </a:txBody>
                  <a:tcPr/>
                </a:tc>
                <a:tc>
                  <a:txBody>
                    <a:bodyPr/>
                    <a:lstStyle/>
                    <a:p>
                      <a:pPr algn="ctr"/>
                      <a:r>
                        <a:rPr lang="fa-IR" sz="2800" dirty="0">
                          <a:cs typeface="B Nazanin" panose="00000400000000000000" pitchFamily="2" charset="-78"/>
                        </a:rPr>
                        <a:t>تشخیص سالم</a:t>
                      </a:r>
                      <a:endParaRPr lang="en-US" sz="2800" dirty="0">
                        <a:cs typeface="B Nazanin" panose="00000400000000000000" pitchFamily="2" charset="-78"/>
                      </a:endParaRPr>
                    </a:p>
                  </a:txBody>
                  <a:tcPr/>
                </a:tc>
                <a:tc>
                  <a:txBody>
                    <a:bodyPr/>
                    <a:lstStyle/>
                    <a:p>
                      <a:pPr algn="ctr"/>
                      <a:r>
                        <a:rPr lang="fa-IR" sz="2800" dirty="0">
                          <a:cs typeface="B Nazanin" panose="00000400000000000000" pitchFamily="2" charset="-78"/>
                        </a:rPr>
                        <a:t>تشخیص بیمار</a:t>
                      </a:r>
                      <a:endParaRPr lang="en-US" sz="2800" dirty="0">
                        <a:cs typeface="B Nazanin" panose="00000400000000000000" pitchFamily="2" charset="-78"/>
                      </a:endParaRPr>
                    </a:p>
                  </a:txBody>
                  <a:tcPr/>
                </a:tc>
                <a:extLst>
                  <a:ext uri="{0D108BD9-81ED-4DB2-BD59-A6C34878D82A}">
                    <a16:rowId xmlns:a16="http://schemas.microsoft.com/office/drawing/2014/main" val="2416888936"/>
                  </a:ext>
                </a:extLst>
              </a:tr>
              <a:tr h="848721">
                <a:tc>
                  <a:txBody>
                    <a:bodyPr/>
                    <a:lstStyle/>
                    <a:p>
                      <a:pPr algn="ctr"/>
                      <a:r>
                        <a:rPr lang="fa-IR" sz="2400" dirty="0">
                          <a:cs typeface="B Nazanin" panose="00000400000000000000" pitchFamily="2" charset="-78"/>
                        </a:rPr>
                        <a:t>سالم</a:t>
                      </a:r>
                      <a:endParaRPr lang="en-US" sz="2400" dirty="0">
                        <a:cs typeface="B Nazanin" panose="00000400000000000000" pitchFamily="2" charset="-78"/>
                      </a:endParaRPr>
                    </a:p>
                  </a:txBody>
                  <a:tcPr/>
                </a:tc>
                <a:tc>
                  <a:txBody>
                    <a:bodyPr/>
                    <a:lstStyle/>
                    <a:p>
                      <a:pPr algn="ctr"/>
                      <a:r>
                        <a:rPr lang="en-US" sz="3200" dirty="0"/>
                        <a:t>78</a:t>
                      </a:r>
                      <a:r>
                        <a:rPr lang="fa-IR" sz="3200" dirty="0"/>
                        <a:t> </a:t>
                      </a:r>
                      <a:r>
                        <a:rPr lang="en-US" sz="3200" dirty="0"/>
                        <a:t>(TP)</a:t>
                      </a:r>
                    </a:p>
                  </a:txBody>
                  <a:tcPr/>
                </a:tc>
                <a:tc>
                  <a:txBody>
                    <a:bodyPr/>
                    <a:lstStyle/>
                    <a:p>
                      <a:pPr algn="ctr"/>
                      <a:r>
                        <a:rPr lang="fa-IR" sz="3200" dirty="0"/>
                        <a:t>2</a:t>
                      </a:r>
                      <a:r>
                        <a:rPr lang="en-US" sz="3200" dirty="0"/>
                        <a:t> (FN)</a:t>
                      </a:r>
                    </a:p>
                  </a:txBody>
                  <a:tcPr/>
                </a:tc>
                <a:extLst>
                  <a:ext uri="{0D108BD9-81ED-4DB2-BD59-A6C34878D82A}">
                    <a16:rowId xmlns:a16="http://schemas.microsoft.com/office/drawing/2014/main" val="3940956260"/>
                  </a:ext>
                </a:extLst>
              </a:tr>
              <a:tr h="755954">
                <a:tc>
                  <a:txBody>
                    <a:bodyPr/>
                    <a:lstStyle/>
                    <a:p>
                      <a:pPr algn="ctr"/>
                      <a:r>
                        <a:rPr lang="fa-IR" sz="2400" dirty="0">
                          <a:cs typeface="B Nazanin" panose="00000400000000000000" pitchFamily="2" charset="-78"/>
                        </a:rPr>
                        <a:t>بیمار</a:t>
                      </a:r>
                      <a:endParaRPr lang="en-US" sz="2400" dirty="0">
                        <a:cs typeface="B Nazanin" panose="00000400000000000000" pitchFamily="2" charset="-78"/>
                      </a:endParaRPr>
                    </a:p>
                  </a:txBody>
                  <a:tcPr/>
                </a:tc>
                <a:tc>
                  <a:txBody>
                    <a:bodyPr/>
                    <a:lstStyle/>
                    <a:p>
                      <a:pPr algn="ctr"/>
                      <a:r>
                        <a:rPr lang="en-US" sz="3200" dirty="0"/>
                        <a:t>7 (FP)</a:t>
                      </a:r>
                    </a:p>
                  </a:txBody>
                  <a:tcPr/>
                </a:tc>
                <a:tc>
                  <a:txBody>
                    <a:bodyPr/>
                    <a:lstStyle/>
                    <a:p>
                      <a:pPr algn="ctr"/>
                      <a:r>
                        <a:rPr lang="fa-IR" sz="3200" dirty="0"/>
                        <a:t>13</a:t>
                      </a:r>
                      <a:r>
                        <a:rPr lang="en-US" sz="3200" dirty="0"/>
                        <a:t> (TN)</a:t>
                      </a:r>
                    </a:p>
                  </a:txBody>
                  <a:tcPr/>
                </a:tc>
                <a:extLst>
                  <a:ext uri="{0D108BD9-81ED-4DB2-BD59-A6C34878D82A}">
                    <a16:rowId xmlns:a16="http://schemas.microsoft.com/office/drawing/2014/main" val="929210011"/>
                  </a:ext>
                </a:extLst>
              </a:tr>
            </a:tbl>
          </a:graphicData>
        </a:graphic>
      </p:graphicFrame>
      <p:sp>
        <p:nvSpPr>
          <p:cNvPr id="9" name="TextBox 8">
            <a:extLst>
              <a:ext uri="{FF2B5EF4-FFF2-40B4-BE49-F238E27FC236}">
                <a16:creationId xmlns:a16="http://schemas.microsoft.com/office/drawing/2014/main" id="{F9656E3C-6D1B-71B1-B1C4-17B8231EE5D9}"/>
              </a:ext>
            </a:extLst>
          </p:cNvPr>
          <p:cNvSpPr txBox="1"/>
          <p:nvPr/>
        </p:nvSpPr>
        <p:spPr>
          <a:xfrm>
            <a:off x="1681160" y="5279760"/>
            <a:ext cx="3077914" cy="830997"/>
          </a:xfrm>
          <a:prstGeom prst="rect">
            <a:avLst/>
          </a:prstGeom>
          <a:noFill/>
        </p:spPr>
        <p:txBody>
          <a:bodyPr wrap="square" rtlCol="0">
            <a:spAutoFit/>
          </a:bodyPr>
          <a:lstStyle/>
          <a:p>
            <a:pPr algn="r" rtl="1"/>
            <a:r>
              <a:rPr lang="fa-IR" sz="2400" dirty="0">
                <a:cs typeface="B Nazanin" panose="00000400000000000000" pitchFamily="2" charset="-78"/>
              </a:rPr>
              <a:t> 91 درصد تشخیص</a:t>
            </a:r>
            <a:r>
              <a:rPr lang="en-US" sz="2400" dirty="0">
                <a:cs typeface="B Nazanin" panose="00000400000000000000" pitchFamily="2" charset="-78"/>
              </a:rPr>
              <a:t> </a:t>
            </a:r>
            <a:r>
              <a:rPr lang="fa-IR" sz="2400" dirty="0">
                <a:cs typeface="B Nazanin" panose="00000400000000000000" pitchFamily="2" charset="-78"/>
              </a:rPr>
              <a:t> های  الگوریتم درست است</a:t>
            </a:r>
            <a:endParaRPr lang="en-US" sz="2400" dirty="0">
              <a:cs typeface="B Nazanin" panose="00000400000000000000" pitchFamily="2" charset="-78"/>
            </a:endParaRPr>
          </a:p>
        </p:txBody>
      </p:sp>
      <p:sp>
        <p:nvSpPr>
          <p:cNvPr id="19" name="TextBox 18">
            <a:extLst>
              <a:ext uri="{FF2B5EF4-FFF2-40B4-BE49-F238E27FC236}">
                <a16:creationId xmlns:a16="http://schemas.microsoft.com/office/drawing/2014/main" id="{CC17BF79-D62B-552A-D14F-EC4E6C701909}"/>
              </a:ext>
            </a:extLst>
          </p:cNvPr>
          <p:cNvSpPr txBox="1"/>
          <p:nvPr/>
        </p:nvSpPr>
        <p:spPr>
          <a:xfrm>
            <a:off x="14355332" y="3912381"/>
            <a:ext cx="2905699" cy="2308324"/>
          </a:xfrm>
          <a:prstGeom prst="rect">
            <a:avLst/>
          </a:prstGeom>
          <a:noFill/>
        </p:spPr>
        <p:txBody>
          <a:bodyPr wrap="square" rtlCol="0">
            <a:spAutoFit/>
          </a:bodyPr>
          <a:lstStyle/>
          <a:p>
            <a:pPr algn="ctr"/>
            <a:r>
              <a:rPr lang="fa-IR" sz="2400" dirty="0">
                <a:cs typeface="B Nazanin" panose="00000400000000000000" pitchFamily="2" charset="-78"/>
              </a:rPr>
              <a:t>اگر فردی بیمار تشخیص داده شده به احتمال</a:t>
            </a:r>
          </a:p>
          <a:p>
            <a:pPr algn="ctr"/>
            <a:r>
              <a:rPr lang="fa-IR" sz="2400" dirty="0">
                <a:cs typeface="B Nazanin" panose="00000400000000000000" pitchFamily="2" charset="-78"/>
              </a:rPr>
              <a:t> 91 درصد این تشخیص درست است.( درصد تشخیص های مثبت درست به کل تشخیص های مثبت)</a:t>
            </a:r>
            <a:endParaRPr lang="en-US" sz="2400" dirty="0">
              <a:cs typeface="B Nazanin" panose="00000400000000000000" pitchFamily="2" charset="-78"/>
            </a:endParaRPr>
          </a:p>
        </p:txBody>
      </p:sp>
      <p:sp>
        <p:nvSpPr>
          <p:cNvPr id="28" name="TextBox 27">
            <a:extLst>
              <a:ext uri="{FF2B5EF4-FFF2-40B4-BE49-F238E27FC236}">
                <a16:creationId xmlns:a16="http://schemas.microsoft.com/office/drawing/2014/main" id="{20729B87-E0A8-48E4-EFB8-4DCDA1976E69}"/>
              </a:ext>
            </a:extLst>
          </p:cNvPr>
          <p:cNvSpPr txBox="1"/>
          <p:nvPr/>
        </p:nvSpPr>
        <p:spPr>
          <a:xfrm>
            <a:off x="5378874" y="5538963"/>
            <a:ext cx="3832075" cy="523220"/>
          </a:xfrm>
          <a:prstGeom prst="rect">
            <a:avLst/>
          </a:prstGeom>
          <a:noFill/>
        </p:spPr>
        <p:txBody>
          <a:bodyPr wrap="none" rtlCol="0">
            <a:spAutoFit/>
          </a:bodyPr>
          <a:lstStyle/>
          <a:p>
            <a:r>
              <a:rPr lang="en-US" sz="2800" b="1" dirty="0"/>
              <a:t>ACC</a:t>
            </a:r>
            <a:r>
              <a:rPr lang="en-US" sz="2800" dirty="0"/>
              <a:t> = (78+13)/100= 0.91</a:t>
            </a:r>
          </a:p>
        </p:txBody>
      </p:sp>
      <p:sp>
        <p:nvSpPr>
          <p:cNvPr id="38" name="TextBox 37">
            <a:extLst>
              <a:ext uri="{FF2B5EF4-FFF2-40B4-BE49-F238E27FC236}">
                <a16:creationId xmlns:a16="http://schemas.microsoft.com/office/drawing/2014/main" id="{07B390A9-0A6A-B6FE-61C2-00D8FBAE9037}"/>
              </a:ext>
            </a:extLst>
          </p:cNvPr>
          <p:cNvSpPr txBox="1"/>
          <p:nvPr/>
        </p:nvSpPr>
        <p:spPr>
          <a:xfrm>
            <a:off x="9316155" y="5587537"/>
            <a:ext cx="4391010" cy="523220"/>
          </a:xfrm>
          <a:prstGeom prst="rect">
            <a:avLst/>
          </a:prstGeom>
          <a:noFill/>
        </p:spPr>
        <p:txBody>
          <a:bodyPr wrap="none" rtlCol="0">
            <a:spAutoFit/>
          </a:bodyPr>
          <a:lstStyle/>
          <a:p>
            <a:r>
              <a:rPr lang="en-US" sz="2800" dirty="0"/>
              <a:t> </a:t>
            </a:r>
            <a:r>
              <a:rPr lang="fa-IR" sz="2800" dirty="0"/>
              <a:t> </a:t>
            </a:r>
            <a:r>
              <a:rPr lang="en-US" sz="2800" b="1" dirty="0"/>
              <a:t>Precision</a:t>
            </a:r>
            <a:r>
              <a:rPr lang="en-US" sz="2800" dirty="0"/>
              <a:t> = 78/</a:t>
            </a:r>
            <a:r>
              <a:rPr lang="fa-IR" sz="2800" dirty="0"/>
              <a:t>)</a:t>
            </a:r>
            <a:r>
              <a:rPr lang="en-US" sz="2800" dirty="0"/>
              <a:t>78+7)= 0.91</a:t>
            </a:r>
          </a:p>
        </p:txBody>
      </p:sp>
      <p:sp>
        <p:nvSpPr>
          <p:cNvPr id="39" name="TextBox 38">
            <a:extLst>
              <a:ext uri="{FF2B5EF4-FFF2-40B4-BE49-F238E27FC236}">
                <a16:creationId xmlns:a16="http://schemas.microsoft.com/office/drawing/2014/main" id="{FB54122F-C467-2F9E-81A7-CA99C2D91F19}"/>
              </a:ext>
            </a:extLst>
          </p:cNvPr>
          <p:cNvSpPr txBox="1"/>
          <p:nvPr/>
        </p:nvSpPr>
        <p:spPr>
          <a:xfrm>
            <a:off x="5080975" y="7330079"/>
            <a:ext cx="3923253" cy="523220"/>
          </a:xfrm>
          <a:prstGeom prst="rect">
            <a:avLst/>
          </a:prstGeom>
          <a:noFill/>
        </p:spPr>
        <p:txBody>
          <a:bodyPr wrap="none" rtlCol="0">
            <a:spAutoFit/>
          </a:bodyPr>
          <a:lstStyle/>
          <a:p>
            <a:r>
              <a:rPr lang="en-US" sz="2800" dirty="0"/>
              <a:t> </a:t>
            </a:r>
            <a:r>
              <a:rPr lang="fa-IR" sz="2800" dirty="0"/>
              <a:t> </a:t>
            </a:r>
            <a:r>
              <a:rPr lang="en-US" sz="2800" b="1" dirty="0"/>
              <a:t>Recall</a:t>
            </a:r>
            <a:r>
              <a:rPr lang="en-US" sz="2800" dirty="0"/>
              <a:t> = 78/</a:t>
            </a:r>
            <a:r>
              <a:rPr lang="fa-IR" sz="2800" dirty="0"/>
              <a:t>)</a:t>
            </a:r>
            <a:r>
              <a:rPr lang="en-US" sz="2800" dirty="0"/>
              <a:t>78+2)= 0.97</a:t>
            </a:r>
          </a:p>
        </p:txBody>
      </p:sp>
      <p:sp>
        <p:nvSpPr>
          <p:cNvPr id="40" name="TextBox 39">
            <a:extLst>
              <a:ext uri="{FF2B5EF4-FFF2-40B4-BE49-F238E27FC236}">
                <a16:creationId xmlns:a16="http://schemas.microsoft.com/office/drawing/2014/main" id="{7A552F16-3D35-5A36-5251-0EE8D59A167B}"/>
              </a:ext>
            </a:extLst>
          </p:cNvPr>
          <p:cNvSpPr txBox="1"/>
          <p:nvPr/>
        </p:nvSpPr>
        <p:spPr>
          <a:xfrm>
            <a:off x="2719669" y="6831639"/>
            <a:ext cx="2349266" cy="1235490"/>
          </a:xfrm>
          <a:prstGeom prst="rect">
            <a:avLst/>
          </a:prstGeom>
          <a:noFill/>
        </p:spPr>
        <p:txBody>
          <a:bodyPr wrap="square" rtlCol="0">
            <a:spAutoFit/>
          </a:bodyPr>
          <a:lstStyle/>
          <a:p>
            <a:pPr algn="ctr"/>
            <a:r>
              <a:rPr lang="fa-IR" sz="2400" dirty="0">
                <a:cs typeface="B Nazanin" panose="00000400000000000000" pitchFamily="2" charset="-78"/>
              </a:rPr>
              <a:t>97 درصد بیماران به درستی بیمار تشخیص داده شده اند.</a:t>
            </a:r>
          </a:p>
        </p:txBody>
      </p:sp>
      <p:sp>
        <p:nvSpPr>
          <p:cNvPr id="41" name="TextBox 40">
            <a:extLst>
              <a:ext uri="{FF2B5EF4-FFF2-40B4-BE49-F238E27FC236}">
                <a16:creationId xmlns:a16="http://schemas.microsoft.com/office/drawing/2014/main" id="{2CDB3CA2-F2C3-0110-C2AA-7AF9B9BA7E19}"/>
              </a:ext>
            </a:extLst>
          </p:cNvPr>
          <p:cNvSpPr txBox="1"/>
          <p:nvPr/>
        </p:nvSpPr>
        <p:spPr>
          <a:xfrm>
            <a:off x="5273668" y="8767453"/>
            <a:ext cx="6465553" cy="523220"/>
          </a:xfrm>
          <a:prstGeom prst="rect">
            <a:avLst/>
          </a:prstGeom>
          <a:noFill/>
        </p:spPr>
        <p:txBody>
          <a:bodyPr wrap="none" rtlCol="0">
            <a:spAutoFit/>
          </a:bodyPr>
          <a:lstStyle/>
          <a:p>
            <a:r>
              <a:rPr lang="en-US" sz="2800" dirty="0"/>
              <a:t> </a:t>
            </a:r>
            <a:r>
              <a:rPr lang="fa-IR" sz="2800" dirty="0"/>
              <a:t> </a:t>
            </a:r>
            <a:r>
              <a:rPr lang="en-US" sz="2800" dirty="0"/>
              <a:t>F1 score = 2*0.91*0.97/</a:t>
            </a:r>
            <a:r>
              <a:rPr lang="fa-IR" sz="2800" dirty="0"/>
              <a:t>)</a:t>
            </a:r>
            <a:r>
              <a:rPr lang="en-US" sz="2800" dirty="0"/>
              <a:t>0.91+0.97)= 0.93</a:t>
            </a:r>
          </a:p>
        </p:txBody>
      </p:sp>
      <p:sp>
        <p:nvSpPr>
          <p:cNvPr id="3" name="TextBox 2">
            <a:extLst>
              <a:ext uri="{FF2B5EF4-FFF2-40B4-BE49-F238E27FC236}">
                <a16:creationId xmlns:a16="http://schemas.microsoft.com/office/drawing/2014/main" id="{ABC33785-253C-AE17-9443-007BE6A65BC0}"/>
              </a:ext>
            </a:extLst>
          </p:cNvPr>
          <p:cNvSpPr txBox="1"/>
          <p:nvPr/>
        </p:nvSpPr>
        <p:spPr>
          <a:xfrm>
            <a:off x="9316155" y="7166665"/>
            <a:ext cx="3572565" cy="646331"/>
          </a:xfrm>
          <a:prstGeom prst="rect">
            <a:avLst/>
          </a:prstGeom>
          <a:noFill/>
        </p:spPr>
        <p:txBody>
          <a:bodyPr wrap="square" rtlCol="0">
            <a:spAutoFit/>
          </a:bodyPr>
          <a:lstStyle/>
          <a:p>
            <a:r>
              <a:rPr lang="en-US" sz="3600" b="1" dirty="0">
                <a:solidFill>
                  <a:srgbClr val="E28700"/>
                </a:solidFill>
              </a:rPr>
              <a:t>F1 Score = 0.93</a:t>
            </a:r>
          </a:p>
        </p:txBody>
      </p:sp>
      <p:sp>
        <p:nvSpPr>
          <p:cNvPr id="4" name="TextBox 3">
            <a:extLst>
              <a:ext uri="{FF2B5EF4-FFF2-40B4-BE49-F238E27FC236}">
                <a16:creationId xmlns:a16="http://schemas.microsoft.com/office/drawing/2014/main" id="{81E1A222-699A-A0BF-32AB-549849631A05}"/>
              </a:ext>
            </a:extLst>
          </p:cNvPr>
          <p:cNvSpPr txBox="1"/>
          <p:nvPr/>
        </p:nvSpPr>
        <p:spPr>
          <a:xfrm>
            <a:off x="12713770" y="7244093"/>
            <a:ext cx="3283123" cy="461665"/>
          </a:xfrm>
          <a:prstGeom prst="rect">
            <a:avLst/>
          </a:prstGeom>
          <a:noFill/>
        </p:spPr>
        <p:txBody>
          <a:bodyPr wrap="square" rtlCol="0">
            <a:spAutoFit/>
          </a:bodyPr>
          <a:lstStyle/>
          <a:p>
            <a:r>
              <a:rPr lang="fa-IR" sz="2400" dirty="0">
                <a:cs typeface="B Nazanin" panose="00000400000000000000" pitchFamily="2" charset="-78"/>
              </a:rPr>
              <a:t>میانگین هارمونیک شاخص ها</a:t>
            </a:r>
            <a:endParaRPr lang="en-US" sz="2400" dirty="0">
              <a:cs typeface="B Nazanin" panose="00000400000000000000" pitchFamily="2" charset="-78"/>
            </a:endParaRPr>
          </a:p>
        </p:txBody>
      </p:sp>
      <p:sp>
        <p:nvSpPr>
          <p:cNvPr id="5" name="TextBox 4">
            <a:extLst>
              <a:ext uri="{FF2B5EF4-FFF2-40B4-BE49-F238E27FC236}">
                <a16:creationId xmlns:a16="http://schemas.microsoft.com/office/drawing/2014/main" id="{9C84593E-202F-35AC-1B5D-7D6A0B4C7523}"/>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35538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2" name="TextBox 31">
            <a:extLst>
              <a:ext uri="{FF2B5EF4-FFF2-40B4-BE49-F238E27FC236}">
                <a16:creationId xmlns:a16="http://schemas.microsoft.com/office/drawing/2014/main" id="{494EC92B-3788-0E03-F15C-C20C61EBD72C}"/>
              </a:ext>
            </a:extLst>
          </p:cNvPr>
          <p:cNvSpPr txBox="1"/>
          <p:nvPr/>
        </p:nvSpPr>
        <p:spPr>
          <a:xfrm>
            <a:off x="533400" y="723900"/>
            <a:ext cx="11895491" cy="682879"/>
          </a:xfrm>
          <a:prstGeom prst="rect">
            <a:avLst/>
          </a:prstGeom>
        </p:spPr>
        <p:txBody>
          <a:bodyPr wrap="square" lIns="0" tIns="0" rIns="0" bIns="0" rtlCol="0" anchor="t">
            <a:spAutoFit/>
          </a:bodyPr>
          <a:lstStyle/>
          <a:p>
            <a:pPr algn="r" rtl="1">
              <a:lnSpc>
                <a:spcPts val="5317"/>
              </a:lnSpc>
            </a:pPr>
            <a:r>
              <a:rPr lang="fa-IR" sz="4500" spc="-135" dirty="0">
                <a:solidFill>
                  <a:srgbClr val="000000"/>
                </a:solidFill>
                <a:latin typeface="Poppins Bold"/>
                <a:cs typeface="2  Farnaz" panose="00000400000000000000" pitchFamily="2" charset="-78"/>
                <a:sym typeface="Poppins Bold"/>
              </a:rPr>
              <a:t>خطای حاصل از بایاس و واریانس</a:t>
            </a:r>
          </a:p>
        </p:txBody>
      </p:sp>
      <p:sp>
        <p:nvSpPr>
          <p:cNvPr id="4" name="TextBox 3">
            <a:extLst>
              <a:ext uri="{FF2B5EF4-FFF2-40B4-BE49-F238E27FC236}">
                <a16:creationId xmlns:a16="http://schemas.microsoft.com/office/drawing/2014/main" id="{19924535-5740-66E6-9D90-81035686DE4D}"/>
              </a:ext>
            </a:extLst>
          </p:cNvPr>
          <p:cNvSpPr txBox="1"/>
          <p:nvPr/>
        </p:nvSpPr>
        <p:spPr>
          <a:xfrm>
            <a:off x="1681160" y="2219036"/>
            <a:ext cx="15091131" cy="1631216"/>
          </a:xfrm>
          <a:prstGeom prst="rect">
            <a:avLst/>
          </a:prstGeom>
          <a:noFill/>
        </p:spPr>
        <p:txBody>
          <a:bodyPr wrap="square" rtlCol="0">
            <a:spAutoFit/>
          </a:bodyPr>
          <a:lstStyle/>
          <a:p>
            <a:pPr algn="just" rtl="1"/>
            <a:r>
              <a:rPr lang="fa-IR" sz="3600" b="1" dirty="0">
                <a:solidFill>
                  <a:srgbClr val="E28700"/>
                </a:solidFill>
                <a:cs typeface="B Nazanin" panose="00000400000000000000" pitchFamily="2" charset="-78"/>
              </a:rPr>
              <a:t>خطای بایاس</a:t>
            </a:r>
            <a:r>
              <a:rPr lang="fa-IR" sz="2800" dirty="0">
                <a:cs typeface="B Nazanin" panose="00000400000000000000" pitchFamily="2" charset="-78"/>
              </a:rPr>
              <a:t>: به فاصله بین مقادیر پیش بینی شده توسط مدل  با مقادیر واقعی خطای بایاس </a:t>
            </a:r>
            <a:r>
              <a:rPr lang="en-US" sz="2800" dirty="0">
                <a:cs typeface="B Nazanin" panose="00000400000000000000" pitchFamily="2" charset="-78"/>
              </a:rPr>
              <a:t>(BIOS)</a:t>
            </a:r>
            <a:r>
              <a:rPr lang="fa-IR" sz="2800" dirty="0">
                <a:cs typeface="B Nazanin" panose="00000400000000000000" pitchFamily="2" charset="-78"/>
              </a:rPr>
              <a:t> یا اریبی می گویند. بزرگ بودن بایاس می‌تواند مدل را از کشف روابط بین ویژگی‌ها</a:t>
            </a:r>
            <a:r>
              <a:rPr lang="en-US" sz="2800" dirty="0">
                <a:cs typeface="B Nazanin" panose="00000400000000000000" pitchFamily="2" charset="-78"/>
              </a:rPr>
              <a:t> (</a:t>
            </a:r>
            <a:r>
              <a:rPr lang="en-US" sz="2800" dirty="0">
                <a:solidFill>
                  <a:srgbClr val="E28700"/>
                </a:solidFill>
                <a:cs typeface="B Nazanin" panose="00000400000000000000" pitchFamily="2" charset="-78"/>
              </a:rPr>
              <a:t>Features</a:t>
            </a:r>
            <a:r>
              <a:rPr lang="en-US" sz="2800" dirty="0">
                <a:cs typeface="B Nazanin" panose="00000400000000000000" pitchFamily="2" charset="-78"/>
              </a:rPr>
              <a:t>)  </a:t>
            </a:r>
            <a:r>
              <a:rPr lang="fa-IR" sz="2800" dirty="0">
                <a:cs typeface="B Nazanin" panose="00000400000000000000" pitchFamily="2" charset="-78"/>
              </a:rPr>
              <a:t>باز دارد. اغلب بزرگ بودن خطای بایاس، منجر به </a:t>
            </a:r>
            <a:r>
              <a:rPr lang="fa-IR" sz="3600" b="1" dirty="0">
                <a:solidFill>
                  <a:srgbClr val="E28700"/>
                </a:solidFill>
                <a:cs typeface="B Nazanin" panose="00000400000000000000" pitchFamily="2" charset="-78"/>
              </a:rPr>
              <a:t>کم‌برازش</a:t>
            </a:r>
            <a:r>
              <a:rPr lang="fa-IR" sz="2800" dirty="0">
                <a:cs typeface="B Nazanin" panose="00000400000000000000" pitchFamily="2" charset="-78"/>
              </a:rPr>
              <a:t> </a:t>
            </a:r>
            <a:r>
              <a:rPr lang="en-US" sz="2800" dirty="0">
                <a:cs typeface="B Nazanin" panose="00000400000000000000" pitchFamily="2" charset="-78"/>
              </a:rPr>
              <a:t> (Underfitting)  </a:t>
            </a:r>
            <a:r>
              <a:rPr lang="fa-IR" sz="2800" dirty="0">
                <a:cs typeface="B Nazanin" panose="00000400000000000000" pitchFamily="2" charset="-78"/>
              </a:rPr>
              <a:t>می‌شود.</a:t>
            </a:r>
            <a:endParaRPr lang="en-US" sz="2800" dirty="0">
              <a:cs typeface="B Nazanin" panose="00000400000000000000" pitchFamily="2" charset="-78"/>
            </a:endParaRPr>
          </a:p>
        </p:txBody>
      </p:sp>
      <p:sp>
        <p:nvSpPr>
          <p:cNvPr id="5" name="TextBox 4">
            <a:extLst>
              <a:ext uri="{FF2B5EF4-FFF2-40B4-BE49-F238E27FC236}">
                <a16:creationId xmlns:a16="http://schemas.microsoft.com/office/drawing/2014/main" id="{DEE9BBC2-4D08-9BD5-E288-CB6AEB7D683C}"/>
              </a:ext>
            </a:extLst>
          </p:cNvPr>
          <p:cNvSpPr txBox="1"/>
          <p:nvPr/>
        </p:nvSpPr>
        <p:spPr>
          <a:xfrm>
            <a:off x="1609381" y="3850280"/>
            <a:ext cx="15091131" cy="2616101"/>
          </a:xfrm>
          <a:prstGeom prst="rect">
            <a:avLst/>
          </a:prstGeom>
          <a:noFill/>
        </p:spPr>
        <p:txBody>
          <a:bodyPr wrap="square" rtlCol="0">
            <a:spAutoFit/>
          </a:bodyPr>
          <a:lstStyle/>
          <a:p>
            <a:pPr algn="just" rtl="1"/>
            <a:endParaRPr lang="fa-IR" sz="3600" b="1" dirty="0">
              <a:solidFill>
                <a:srgbClr val="E28700"/>
              </a:solidFill>
              <a:cs typeface="B Nazanin" panose="00000400000000000000" pitchFamily="2" charset="-78"/>
            </a:endParaRPr>
          </a:p>
          <a:p>
            <a:pPr algn="just" rtl="1"/>
            <a:r>
              <a:rPr lang="fa-IR" sz="3600" b="1" dirty="0">
                <a:solidFill>
                  <a:srgbClr val="E28700"/>
                </a:solidFill>
                <a:cs typeface="B Nazanin" panose="00000400000000000000" pitchFamily="2" charset="-78"/>
              </a:rPr>
              <a:t>واریانس</a:t>
            </a:r>
            <a:r>
              <a:rPr lang="fa-IR" sz="2800" dirty="0">
                <a:cs typeface="B Nazanin" panose="00000400000000000000" pitchFamily="2" charset="-78"/>
              </a:rPr>
              <a:t> : میزان پراکندگی مقادیر پیش‌بینی شده را نشان می‌دهد. اگر واریانس زیاد باشد، پیش‌بینی‌ها به شدت متغیر و ناپایدار خواهند بود.  این امر نشانگر آن است که اگر مدل آموزش داده شده را روی داده‌های آزمایشی به کارگیریم، نتایج حاصل با داده‌های واقعی فاصله زیادی خواهند داشت. متاسفانه افزایش واریانس در این حالت منجر به مدل‌بندی مقادیر نوفه</a:t>
            </a:r>
            <a:r>
              <a:rPr lang="en-US" sz="2800" dirty="0">
                <a:cs typeface="B Nazanin" panose="00000400000000000000" pitchFamily="2" charset="-78"/>
              </a:rPr>
              <a:t>(</a:t>
            </a:r>
            <a:r>
              <a:rPr lang="en-US" sz="2800" dirty="0">
                <a:solidFill>
                  <a:srgbClr val="E28700"/>
                </a:solidFill>
                <a:cs typeface="B Nazanin" panose="00000400000000000000" pitchFamily="2" charset="-78"/>
              </a:rPr>
              <a:t>Noise</a:t>
            </a:r>
            <a:r>
              <a:rPr lang="en-US" sz="2800" dirty="0">
                <a:cs typeface="B Nazanin" panose="00000400000000000000" pitchFamily="2" charset="-78"/>
              </a:rPr>
              <a:t>) </a:t>
            </a:r>
            <a:r>
              <a:rPr lang="fa-IR" sz="2800" dirty="0">
                <a:cs typeface="B Nazanin" panose="00000400000000000000" pitchFamily="2" charset="-78"/>
              </a:rPr>
              <a:t> شده و به جای پیش‌بینی صحیح، دچار پیچیدگی و مشکل</a:t>
            </a:r>
            <a:r>
              <a:rPr lang="en-US" sz="2800" dirty="0">
                <a:cs typeface="B Nazanin" panose="00000400000000000000" pitchFamily="2" charset="-78"/>
              </a:rPr>
              <a:t> </a:t>
            </a:r>
            <a:r>
              <a:rPr lang="fa-IR" sz="3600" b="1" dirty="0">
                <a:solidFill>
                  <a:srgbClr val="E28700"/>
                </a:solidFill>
                <a:cs typeface="B Nazanin" panose="00000400000000000000" pitchFamily="2" charset="-78"/>
              </a:rPr>
              <a:t>بیش برازش </a:t>
            </a:r>
            <a:r>
              <a:rPr lang="en-US" sz="3600" b="1" dirty="0">
                <a:solidFill>
                  <a:srgbClr val="E28700"/>
                </a:solidFill>
                <a:cs typeface="B Nazanin" panose="00000400000000000000" pitchFamily="2" charset="-78"/>
              </a:rPr>
              <a:t> </a:t>
            </a:r>
            <a:r>
              <a:rPr lang="en-US" sz="2800" dirty="0">
                <a:cs typeface="B Nazanin" panose="00000400000000000000" pitchFamily="2" charset="-78"/>
              </a:rPr>
              <a:t>(Overfitting) </a:t>
            </a:r>
            <a:r>
              <a:rPr lang="fa-IR" sz="2800" dirty="0">
                <a:cs typeface="B Nazanin" panose="00000400000000000000" pitchFamily="2" charset="-78"/>
              </a:rPr>
              <a:t>می‌شود.</a:t>
            </a:r>
            <a:endParaRPr lang="en-US" sz="2800" dirty="0">
              <a:cs typeface="B Nazanin" panose="00000400000000000000" pitchFamily="2" charset="-78"/>
            </a:endParaRPr>
          </a:p>
        </p:txBody>
      </p:sp>
      <p:sp>
        <p:nvSpPr>
          <p:cNvPr id="6" name="TextBox 5">
            <a:extLst>
              <a:ext uri="{FF2B5EF4-FFF2-40B4-BE49-F238E27FC236}">
                <a16:creationId xmlns:a16="http://schemas.microsoft.com/office/drawing/2014/main" id="{075BC6CE-305F-EA2F-F6F4-EE6C94E04100}"/>
              </a:ext>
            </a:extLst>
          </p:cNvPr>
          <p:cNvSpPr txBox="1"/>
          <p:nvPr/>
        </p:nvSpPr>
        <p:spPr>
          <a:xfrm>
            <a:off x="1681160" y="6869251"/>
            <a:ext cx="15091131" cy="1200329"/>
          </a:xfrm>
          <a:prstGeom prst="rect">
            <a:avLst/>
          </a:prstGeom>
          <a:noFill/>
        </p:spPr>
        <p:txBody>
          <a:bodyPr wrap="square" rtlCol="0">
            <a:spAutoFit/>
          </a:bodyPr>
          <a:lstStyle/>
          <a:p>
            <a:pPr algn="ctr"/>
            <a:r>
              <a:rPr lang="fa-IR" sz="3600" b="1" dirty="0">
                <a:solidFill>
                  <a:srgbClr val="E28700"/>
                </a:solidFill>
                <a:cs typeface="B Nazanin" panose="00000400000000000000" pitchFamily="2" charset="-78"/>
              </a:rPr>
              <a:t>هدف این است که مدلی پیدا کنیم که هم بایاس و هم واریانس کمی داشته باشد، اما کاهش یکی معمولاً منجر به افزایش دیگری می‌شود</a:t>
            </a:r>
            <a:r>
              <a:rPr lang="fa-IR" dirty="0"/>
              <a:t>.</a:t>
            </a:r>
            <a:endParaRPr lang="en-US" dirty="0"/>
          </a:p>
        </p:txBody>
      </p:sp>
      <p:sp>
        <p:nvSpPr>
          <p:cNvPr id="7" name="TextBox 6">
            <a:extLst>
              <a:ext uri="{FF2B5EF4-FFF2-40B4-BE49-F238E27FC236}">
                <a16:creationId xmlns:a16="http://schemas.microsoft.com/office/drawing/2014/main" id="{3D28831B-370A-77B2-2001-8CB3E523349F}"/>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795333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4" name="Picture 3">
            <a:extLst>
              <a:ext uri="{FF2B5EF4-FFF2-40B4-BE49-F238E27FC236}">
                <a16:creationId xmlns:a16="http://schemas.microsoft.com/office/drawing/2014/main" id="{C2194AC1-C043-EFD0-4E2F-95FFA4BED01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089800" y="2273835"/>
            <a:ext cx="16043617" cy="4625405"/>
          </a:xfrm>
          <a:prstGeom prst="rect">
            <a:avLst/>
          </a:prstGeom>
        </p:spPr>
      </p:pic>
      <p:sp>
        <p:nvSpPr>
          <p:cNvPr id="6" name="TextBox 5">
            <a:extLst>
              <a:ext uri="{FF2B5EF4-FFF2-40B4-BE49-F238E27FC236}">
                <a16:creationId xmlns:a16="http://schemas.microsoft.com/office/drawing/2014/main" id="{3BC01B5A-F515-83A7-D283-E40595D52956}"/>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2440056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a:extLst>
              <a:ext uri="{FF2B5EF4-FFF2-40B4-BE49-F238E27FC236}">
                <a16:creationId xmlns:a16="http://schemas.microsoft.com/office/drawing/2014/main" id="{0253688D-5B84-67F4-3DD1-7F9F77026F03}"/>
              </a:ext>
            </a:extLst>
          </p:cNvPr>
          <p:cNvSpPr/>
          <p:nvPr/>
        </p:nvSpPr>
        <p:spPr>
          <a:xfrm>
            <a:off x="7623943" y="1665010"/>
            <a:ext cx="2975332" cy="2428091"/>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3" name="Picture 2">
            <a:extLst>
              <a:ext uri="{FF2B5EF4-FFF2-40B4-BE49-F238E27FC236}">
                <a16:creationId xmlns:a16="http://schemas.microsoft.com/office/drawing/2014/main" id="{80358ED8-18E3-9150-5332-C04F7F1F1A57}"/>
              </a:ext>
            </a:extLst>
          </p:cNvPr>
          <p:cNvPicPr>
            <a:picLocks noChangeAspect="1"/>
          </p:cNvPicPr>
          <p:nvPr/>
        </p:nvPicPr>
        <p:blipFill>
          <a:blip r:embed="rId4"/>
          <a:stretch>
            <a:fillRect/>
          </a:stretch>
        </p:blipFill>
        <p:spPr>
          <a:xfrm>
            <a:off x="2778283" y="1430508"/>
            <a:ext cx="12774808" cy="2248214"/>
          </a:xfrm>
          <a:prstGeom prst="rect">
            <a:avLst/>
          </a:prstGeom>
        </p:spPr>
      </p:pic>
      <p:pic>
        <p:nvPicPr>
          <p:cNvPr id="5" name="Picture 4">
            <a:extLst>
              <a:ext uri="{FF2B5EF4-FFF2-40B4-BE49-F238E27FC236}">
                <a16:creationId xmlns:a16="http://schemas.microsoft.com/office/drawing/2014/main" id="{17453EBC-5C61-493A-D3FB-C3ED5FB8BB4F}"/>
              </a:ext>
            </a:extLst>
          </p:cNvPr>
          <p:cNvPicPr>
            <a:picLocks noChangeAspect="1"/>
          </p:cNvPicPr>
          <p:nvPr/>
        </p:nvPicPr>
        <p:blipFill>
          <a:blip r:embed="rId5"/>
          <a:stretch>
            <a:fillRect/>
          </a:stretch>
        </p:blipFill>
        <p:spPr>
          <a:xfrm>
            <a:off x="2656170" y="3933401"/>
            <a:ext cx="12917703" cy="3038899"/>
          </a:xfrm>
          <a:prstGeom prst="rect">
            <a:avLst/>
          </a:prstGeom>
        </p:spPr>
      </p:pic>
      <p:sp>
        <p:nvSpPr>
          <p:cNvPr id="2" name="TextBox 1">
            <a:extLst>
              <a:ext uri="{FF2B5EF4-FFF2-40B4-BE49-F238E27FC236}">
                <a16:creationId xmlns:a16="http://schemas.microsoft.com/office/drawing/2014/main" id="{E82AC526-0398-E828-E704-DD2930D61376}"/>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393328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9" name="Group 29"/>
          <p:cNvGrpSpPr/>
          <p:nvPr/>
        </p:nvGrpSpPr>
        <p:grpSpPr>
          <a:xfrm>
            <a:off x="-1522364" y="9979204"/>
            <a:ext cx="21354623" cy="2652117"/>
            <a:chOff x="0" y="0"/>
            <a:chExt cx="5624263" cy="698500"/>
          </a:xfrm>
        </p:grpSpPr>
        <p:sp>
          <p:nvSpPr>
            <p:cNvPr id="30" name="Freeform 30"/>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1" name="TextBox 31"/>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1160" y="9979204"/>
            <a:ext cx="11022791" cy="2652117"/>
            <a:chOff x="0" y="0"/>
            <a:chExt cx="2903122" cy="698500"/>
          </a:xfrm>
        </p:grpSpPr>
        <p:sp>
          <p:nvSpPr>
            <p:cNvPr id="33" name="Freeform 33"/>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34" name="TextBox 34"/>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363919" y="9979204"/>
            <a:ext cx="8400463" cy="2652117"/>
            <a:chOff x="0" y="0"/>
            <a:chExt cx="2212468" cy="698500"/>
          </a:xfrm>
        </p:grpSpPr>
        <p:sp>
          <p:nvSpPr>
            <p:cNvPr id="36" name="Freeform 36"/>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37" name="TextBox 37"/>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10" name="TextBox 9">
            <a:extLst>
              <a:ext uri="{FF2B5EF4-FFF2-40B4-BE49-F238E27FC236}">
                <a16:creationId xmlns:a16="http://schemas.microsoft.com/office/drawing/2014/main" id="{9E626BF0-CD73-5166-D045-6DC203BED329}"/>
              </a:ext>
            </a:extLst>
          </p:cNvPr>
          <p:cNvSpPr txBox="1"/>
          <p:nvPr/>
        </p:nvSpPr>
        <p:spPr>
          <a:xfrm>
            <a:off x="6629400" y="723900"/>
            <a:ext cx="11093114" cy="775212"/>
          </a:xfrm>
          <a:prstGeom prst="rect">
            <a:avLst/>
          </a:prstGeom>
          <a:noFill/>
        </p:spPr>
        <p:txBody>
          <a:bodyPr wrap="square">
            <a:spAutoFit/>
          </a:bodyPr>
          <a:lstStyle/>
          <a:p>
            <a:pPr marL="0" marR="0" lvl="0" indent="0" algn="ctr" defTabSz="914400" rtl="1" eaLnBrk="1" fontAlgn="auto" latinLnBrk="0" hangingPunct="1">
              <a:lnSpc>
                <a:spcPts val="5317"/>
              </a:lnSpc>
              <a:spcBef>
                <a:spcPts val="0"/>
              </a:spcBef>
              <a:spcAft>
                <a:spcPts val="0"/>
              </a:spcAft>
              <a:buClrTx/>
              <a:buSzTx/>
              <a:buFontTx/>
              <a:buNone/>
              <a:tabLst/>
              <a:defRPr/>
            </a:pPr>
            <a:r>
              <a:rPr kumimoji="0" lang="fa-IR" sz="4500" b="0" i="0" u="none" strike="noStrike" kern="1200" cap="none" spc="-135" normalizeH="0" baseline="0" noProof="0" dirty="0">
                <a:ln>
                  <a:noFill/>
                </a:ln>
                <a:solidFill>
                  <a:srgbClr val="000000"/>
                </a:solidFill>
                <a:effectLst/>
                <a:uLnTx/>
                <a:uFillTx/>
                <a:latin typeface="Poppins Bold"/>
                <a:ea typeface="+mn-ea"/>
                <a:cs typeface="2  Farnaz" panose="00000400000000000000" pitchFamily="2" charset="-78"/>
                <a:sym typeface="Poppins Bold"/>
              </a:rPr>
              <a:t> ناهار </a:t>
            </a:r>
            <a:r>
              <a:rPr kumimoji="0" lang="fa-IR" sz="4500" b="0" i="0" u="none" strike="noStrike" kern="1200" cap="none" spc="-135" normalizeH="0" baseline="0" noProof="0" dirty="0">
                <a:ln>
                  <a:noFill/>
                </a:ln>
                <a:solidFill>
                  <a:srgbClr val="E28700"/>
                </a:solidFill>
                <a:effectLst/>
                <a:uLnTx/>
                <a:uFillTx/>
                <a:latin typeface="Poppins Bold"/>
                <a:ea typeface="+mn-ea"/>
                <a:cs typeface="2  Farnaz" panose="00000400000000000000" pitchFamily="2" charset="-78"/>
                <a:sym typeface="Poppins Bold"/>
              </a:rPr>
              <a:t>مجانی</a:t>
            </a:r>
            <a:r>
              <a:rPr kumimoji="0" lang="fa-IR" sz="4500" b="0" i="0" u="none" strike="noStrike" kern="1200" cap="none" spc="-135" normalizeH="0" baseline="0" noProof="0" dirty="0">
                <a:ln>
                  <a:noFill/>
                </a:ln>
                <a:solidFill>
                  <a:srgbClr val="000000"/>
                </a:solidFill>
                <a:effectLst/>
                <a:uLnTx/>
                <a:uFillTx/>
                <a:latin typeface="Poppins Bold"/>
                <a:ea typeface="+mn-ea"/>
                <a:cs typeface="2  Farnaz" panose="00000400000000000000" pitchFamily="2" charset="-78"/>
                <a:sym typeface="Poppins Bold"/>
              </a:rPr>
              <a:t> نیست...</a:t>
            </a:r>
            <a:endParaRPr kumimoji="0" lang="fa-IR" sz="4500" b="0" i="0" u="none" strike="noStrike" kern="1200" cap="none" spc="-135" normalizeH="0" baseline="0" noProof="0" dirty="0">
              <a:ln>
                <a:noFill/>
              </a:ln>
              <a:solidFill>
                <a:srgbClr val="FF9900"/>
              </a:solidFill>
              <a:effectLst/>
              <a:uLnTx/>
              <a:uFillTx/>
              <a:latin typeface="Poppins Bold"/>
              <a:ea typeface="+mn-ea"/>
              <a:cs typeface="2  Farnaz" panose="00000400000000000000" pitchFamily="2" charset="-78"/>
              <a:sym typeface="Poppins Bold"/>
            </a:endParaRPr>
          </a:p>
        </p:txBody>
      </p:sp>
      <p:sp>
        <p:nvSpPr>
          <p:cNvPr id="12" name="TextBox 11">
            <a:extLst>
              <a:ext uri="{FF2B5EF4-FFF2-40B4-BE49-F238E27FC236}">
                <a16:creationId xmlns:a16="http://schemas.microsoft.com/office/drawing/2014/main" id="{899DF7AF-332F-840A-DFFA-129AB0882320}"/>
              </a:ext>
            </a:extLst>
          </p:cNvPr>
          <p:cNvSpPr txBox="1"/>
          <p:nvPr/>
        </p:nvSpPr>
        <p:spPr>
          <a:xfrm>
            <a:off x="6781800" y="1716103"/>
            <a:ext cx="10363199" cy="7848302"/>
          </a:xfrm>
          <a:prstGeom prst="rect">
            <a:avLst/>
          </a:prstGeom>
          <a:noFill/>
        </p:spPr>
        <p:txBody>
          <a:bodyPr wrap="square">
            <a:spAutoFit/>
          </a:bodyPr>
          <a:lstStyle/>
          <a:p>
            <a:pPr algn="just" rtl="1"/>
            <a:r>
              <a:rPr lang="fa-IR" sz="2800" dirty="0">
                <a:cs typeface="B Nazanin" panose="00000400000000000000" pitchFamily="2" charset="-78"/>
              </a:rPr>
              <a:t>قضیه </a:t>
            </a:r>
            <a:r>
              <a:rPr lang="fa-IR" sz="2800" dirty="0">
                <a:solidFill>
                  <a:srgbClr val="E28700"/>
                </a:solidFill>
                <a:cs typeface="B Nazanin" panose="00000400000000000000" pitchFamily="2" charset="-78"/>
              </a:rPr>
              <a:t>ناهار مجانی نیست </a:t>
            </a:r>
            <a:r>
              <a:rPr lang="en-US" sz="2800" dirty="0">
                <a:solidFill>
                  <a:srgbClr val="E28700"/>
                </a:solidFill>
                <a:cs typeface="B Nazanin" panose="00000400000000000000" pitchFamily="2" charset="-78"/>
              </a:rPr>
              <a:t> </a:t>
            </a:r>
            <a:r>
              <a:rPr lang="en-US" sz="2800" dirty="0">
                <a:cs typeface="B Nazanin" panose="00000400000000000000" pitchFamily="2" charset="-78"/>
              </a:rPr>
              <a:t>(NFL) </a:t>
            </a:r>
            <a:r>
              <a:rPr lang="fa-IR" sz="2800" dirty="0">
                <a:cs typeface="B Nazanin" panose="00000400000000000000" pitchFamily="2" charset="-78"/>
              </a:rPr>
              <a:t>مفهومی جالب در زمینه یادگیری ماشین است. این مفهوم توسط دیوید ولپرت و ویلیام مک ردی مطرح شده است. برای درک بهتر، بیایید با یک مثال ساده این قضیه را بررسی کنیم.</a:t>
            </a:r>
          </a:p>
          <a:p>
            <a:pPr algn="just" rtl="1"/>
            <a:endParaRPr lang="fa-IR" sz="2800" dirty="0">
              <a:cs typeface="B Nazanin" panose="00000400000000000000" pitchFamily="2" charset="-78"/>
            </a:endParaRPr>
          </a:p>
          <a:p>
            <a:pPr algn="just" rtl="1"/>
            <a:r>
              <a:rPr lang="fa-IR" sz="2800" dirty="0">
                <a:cs typeface="B Nazanin" panose="00000400000000000000" pitchFamily="2" charset="-78"/>
              </a:rPr>
              <a:t>فرض کنید هر رستوران (رویه حل مسئله) یک لیست غذا دارد که هر پرس غذا (مسئله) با یک قیمت (اجرای رویه برای حل مسئله) نسبت معینی دارد. لیست‌های غذای رستوران‌ها به جز در یک مورد خاص مشابه هم هستند، آن هم این است که ترتیب قیمت‌ها در یک رستوران نسبت به رستوران بعد به هم ریخته می‌شود. حالا فرض کنید یک همه‌چیزخوار به رستوران می‌رود که احتمال انتخاب غذاها برای او یکسان است. برای او، هزینه میانگین به رستورانی که انتخاب می‌کند بستگی نخواهد داشت. اما اگر یک گیاهخوار به‌طور منظم با دوست گوشتخوارش که به دنبال هزینه کمتر است به رستوران برود، برای هر پرس غذا میانگین هزینه بالایی را پرداخت می‌کند. در این حالت، برای کاهش هزینه میانگین، نیاز به اطلاعات مناسبی در رابطه با اینکه هر کس چه چیزی سفارش می‌دهد و قیمت‌های مختلف رستوران‌ها داریم</a:t>
            </a:r>
          </a:p>
          <a:p>
            <a:pPr algn="just" rtl="1"/>
            <a:endParaRPr lang="fa-IR" sz="2800" dirty="0">
              <a:cs typeface="B Nazanin" panose="00000400000000000000" pitchFamily="2" charset="-78"/>
            </a:endParaRPr>
          </a:p>
          <a:p>
            <a:pPr algn="just" rtl="1"/>
            <a:r>
              <a:rPr lang="fa-IR" sz="2800" dirty="0">
                <a:cs typeface="B Nazanin" panose="00000400000000000000" pitchFamily="2" charset="-78"/>
              </a:rPr>
              <a:t>به طور کلی، </a:t>
            </a:r>
            <a:r>
              <a:rPr lang="fa-IR" sz="2800">
                <a:cs typeface="B Nazanin" panose="00000400000000000000" pitchFamily="2" charset="-78"/>
              </a:rPr>
              <a:t>قضیه “هیچ ناهار </a:t>
            </a:r>
            <a:r>
              <a:rPr lang="fa-IR" sz="2800" dirty="0">
                <a:cs typeface="B Nazanin" panose="00000400000000000000" pitchFamily="2" charset="-78"/>
              </a:rPr>
              <a:t>مجانی” نشان می‌دهد که در مسائلی که توزیع احتمالی روی نمونه‌های مسئله نتایج توزیع شده مشابهی دارد، دیگر خبری از ناهار مجانی نیست. این قضیه در زمینه‌های جستجو و بهینه‌سازی نیز کاربرد دارد. از این نتیجه می‌توان بهره‌برد تا الگوریتم‌ها را بهینه‌تر انتخاب کنیم و هزینه اجرا را کاهش دهیم.</a:t>
            </a:r>
            <a:endParaRPr lang="en-US" sz="2800" dirty="0">
              <a:cs typeface="B Nazanin" panose="00000400000000000000" pitchFamily="2" charset="-78"/>
            </a:endParaRPr>
          </a:p>
        </p:txBody>
      </p:sp>
      <p:pic>
        <p:nvPicPr>
          <p:cNvPr id="14" name="Picture 13">
            <a:extLst>
              <a:ext uri="{FF2B5EF4-FFF2-40B4-BE49-F238E27FC236}">
                <a16:creationId xmlns:a16="http://schemas.microsoft.com/office/drawing/2014/main" id="{F9B19A98-9F8E-AEFB-DB4C-0132AC07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56" y="2668392"/>
            <a:ext cx="5426944" cy="3058216"/>
          </a:xfrm>
          <a:prstGeom prst="rect">
            <a:avLst/>
          </a:prstGeom>
        </p:spPr>
      </p:pic>
      <p:sp>
        <p:nvSpPr>
          <p:cNvPr id="16" name="TextBox 15">
            <a:extLst>
              <a:ext uri="{FF2B5EF4-FFF2-40B4-BE49-F238E27FC236}">
                <a16:creationId xmlns:a16="http://schemas.microsoft.com/office/drawing/2014/main" id="{FF614779-11DF-2763-7818-53069F37F5AC}"/>
              </a:ext>
            </a:extLst>
          </p:cNvPr>
          <p:cNvSpPr txBox="1"/>
          <p:nvPr/>
        </p:nvSpPr>
        <p:spPr>
          <a:xfrm>
            <a:off x="1337401" y="6283564"/>
            <a:ext cx="3898231" cy="2246769"/>
          </a:xfrm>
          <a:prstGeom prst="rect">
            <a:avLst/>
          </a:prstGeom>
          <a:noFill/>
        </p:spPr>
        <p:txBody>
          <a:bodyPr wrap="square">
            <a:spAutoFit/>
          </a:bodyPr>
          <a:lstStyle/>
          <a:p>
            <a:pPr algn="just" rtl="1"/>
            <a:r>
              <a:rPr lang="fa-IR" sz="2000" dirty="0">
                <a:cs typeface="B Nazanin" panose="00000400000000000000" pitchFamily="2" charset="-78"/>
              </a:rPr>
              <a:t>تمام هیوریستیک‌ها میانگین هزینه اجرای یکسانی دارند. یک هیوریستیک ممکن است از یک هیوریستیک دیگر در حل مسئله یا دامنه‌ای از مسائل بهتر عمل کند، اما در دامنه دیگری از مسائل بدتر باشد. علاوه بر این، هر چقدر در دامنه خودش بهتر باشد در باقی دامنه‌ها بدتر خواهد بود</a:t>
            </a:r>
            <a:r>
              <a:rPr lang="fa-IR" dirty="0"/>
              <a:t>.</a:t>
            </a:r>
            <a:endParaRPr lang="en-US" dirty="0"/>
          </a:p>
        </p:txBody>
      </p:sp>
      <p:sp>
        <p:nvSpPr>
          <p:cNvPr id="2" name="TextBox 1">
            <a:extLst>
              <a:ext uri="{FF2B5EF4-FFF2-40B4-BE49-F238E27FC236}">
                <a16:creationId xmlns:a16="http://schemas.microsoft.com/office/drawing/2014/main" id="{0BAEF54B-AC74-3D03-E219-CF627320A6B3}"/>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164147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25068" y="12"/>
            <a:ext cx="7516417" cy="10286035"/>
            <a:chOff x="0" y="0"/>
            <a:chExt cx="23248112" cy="31814478"/>
          </a:xfrm>
        </p:grpSpPr>
        <p:sp>
          <p:nvSpPr>
            <p:cNvPr id="3" name="Freeform 3"/>
            <p:cNvSpPr/>
            <p:nvPr/>
          </p:nvSpPr>
          <p:spPr>
            <a:xfrm>
              <a:off x="0" y="0"/>
              <a:ext cx="23248113" cy="31814517"/>
            </a:xfrm>
            <a:custGeom>
              <a:avLst/>
              <a:gdLst/>
              <a:ahLst/>
              <a:cxnLst/>
              <a:rect l="l" t="t" r="r" b="b"/>
              <a:pathLst>
                <a:path w="23248113" h="31814517">
                  <a:moveTo>
                    <a:pt x="10775061" y="0"/>
                  </a:moveTo>
                  <a:lnTo>
                    <a:pt x="0" y="14652625"/>
                  </a:lnTo>
                  <a:lnTo>
                    <a:pt x="13368910" y="31814517"/>
                  </a:lnTo>
                  <a:lnTo>
                    <a:pt x="23248113" y="31814517"/>
                  </a:lnTo>
                  <a:lnTo>
                    <a:pt x="23248113" y="0"/>
                  </a:lnTo>
                  <a:close/>
                </a:path>
              </a:pathLst>
            </a:custGeom>
            <a:blipFill>
              <a:blip r:embed="rId2"/>
              <a:stretch>
                <a:fillRect l="-71335" r="-73774" b="-19407"/>
              </a:stretch>
            </a:blipFill>
          </p:spPr>
        </p:sp>
      </p:grpSp>
      <p:grpSp>
        <p:nvGrpSpPr>
          <p:cNvPr id="4" name="Group 4"/>
          <p:cNvGrpSpPr/>
          <p:nvPr/>
        </p:nvGrpSpPr>
        <p:grpSpPr>
          <a:xfrm>
            <a:off x="8401500" y="7301397"/>
            <a:ext cx="4684928" cy="3005481"/>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10800000">
            <a:off x="9558662" y="-751515"/>
            <a:ext cx="4209272" cy="2700338"/>
            <a:chOff x="0" y="0"/>
            <a:chExt cx="1108615" cy="711200"/>
          </a:xfrm>
        </p:grpSpPr>
        <p:sp>
          <p:nvSpPr>
            <p:cNvPr id="8" name="Freeform 8"/>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9" name="TextBox 9"/>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3254127">
            <a:off x="8485380" y="8710963"/>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3">
              <a:alphaModFix amt="70000"/>
            </a:blip>
            <a:stretch>
              <a:fillRect/>
            </a:stretch>
          </a:blipFill>
        </p:spPr>
      </p:sp>
      <p:sp>
        <p:nvSpPr>
          <p:cNvPr id="11" name="Freeform 11"/>
          <p:cNvSpPr/>
          <p:nvPr/>
        </p:nvSpPr>
        <p:spPr>
          <a:xfrm rot="-7711677">
            <a:off x="9042746" y="295565"/>
            <a:ext cx="3847506" cy="182757"/>
          </a:xfrm>
          <a:custGeom>
            <a:avLst/>
            <a:gdLst/>
            <a:ahLst/>
            <a:cxnLst/>
            <a:rect l="l" t="t" r="r" b="b"/>
            <a:pathLst>
              <a:path w="3847506" h="182757">
                <a:moveTo>
                  <a:pt x="0" y="0"/>
                </a:moveTo>
                <a:lnTo>
                  <a:pt x="3847505" y="0"/>
                </a:lnTo>
                <a:lnTo>
                  <a:pt x="3847505" y="182756"/>
                </a:lnTo>
                <a:lnTo>
                  <a:pt x="0" y="182756"/>
                </a:lnTo>
                <a:lnTo>
                  <a:pt x="0" y="0"/>
                </a:lnTo>
                <a:close/>
              </a:path>
            </a:pathLst>
          </a:custGeom>
          <a:blipFill>
            <a:blip r:embed="rId3">
              <a:alphaModFix amt="70000"/>
            </a:blip>
            <a:stretch>
              <a:fillRect/>
            </a:stretch>
          </a:blipFill>
        </p:spPr>
      </p:sp>
      <p:grpSp>
        <p:nvGrpSpPr>
          <p:cNvPr id="12" name="Group 12"/>
          <p:cNvGrpSpPr/>
          <p:nvPr/>
        </p:nvGrpSpPr>
        <p:grpSpPr>
          <a:xfrm rot="-3233192">
            <a:off x="7853560" y="8702716"/>
            <a:ext cx="3959087" cy="583251"/>
            <a:chOff x="0" y="0"/>
            <a:chExt cx="1807584" cy="266293"/>
          </a:xfrm>
        </p:grpSpPr>
        <p:sp>
          <p:nvSpPr>
            <p:cNvPr id="13" name="Freeform 13"/>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ED9B0F"/>
            </a:solidFill>
          </p:spPr>
        </p:sp>
        <p:sp>
          <p:nvSpPr>
            <p:cNvPr id="14" name="TextBox 14"/>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7675271">
            <a:off x="8845525" y="449159"/>
            <a:ext cx="3959087" cy="583251"/>
            <a:chOff x="0" y="0"/>
            <a:chExt cx="1807584" cy="266293"/>
          </a:xfrm>
        </p:grpSpPr>
        <p:sp>
          <p:nvSpPr>
            <p:cNvPr id="16" name="Freeform 16"/>
            <p:cNvSpPr/>
            <p:nvPr/>
          </p:nvSpPr>
          <p:spPr>
            <a:xfrm>
              <a:off x="0" y="0"/>
              <a:ext cx="1807584" cy="266293"/>
            </a:xfrm>
            <a:custGeom>
              <a:avLst/>
              <a:gdLst/>
              <a:ahLst/>
              <a:cxnLst/>
              <a:rect l="l" t="t" r="r" b="b"/>
              <a:pathLst>
                <a:path w="1807584" h="266293">
                  <a:moveTo>
                    <a:pt x="1604384" y="0"/>
                  </a:moveTo>
                  <a:lnTo>
                    <a:pt x="0" y="0"/>
                  </a:lnTo>
                  <a:lnTo>
                    <a:pt x="203200" y="266293"/>
                  </a:lnTo>
                  <a:lnTo>
                    <a:pt x="1807584" y="266293"/>
                  </a:lnTo>
                  <a:lnTo>
                    <a:pt x="1604384" y="0"/>
                  </a:lnTo>
                  <a:close/>
                </a:path>
              </a:pathLst>
            </a:custGeom>
            <a:solidFill>
              <a:srgbClr val="FFBC00"/>
            </a:solidFill>
          </p:spPr>
        </p:sp>
        <p:sp>
          <p:nvSpPr>
            <p:cNvPr id="17" name="TextBox 17"/>
            <p:cNvSpPr txBox="1"/>
            <p:nvPr/>
          </p:nvSpPr>
          <p:spPr>
            <a:xfrm>
              <a:off x="101600" y="-57150"/>
              <a:ext cx="1604384" cy="32344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3254127">
            <a:off x="7306524" y="8688863"/>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3">
              <a:alphaModFix amt="70000"/>
            </a:blip>
            <a:stretch>
              <a:fillRect/>
            </a:stretch>
          </a:blipFill>
        </p:spPr>
      </p:sp>
      <p:sp>
        <p:nvSpPr>
          <p:cNvPr id="19" name="Freeform 19"/>
          <p:cNvSpPr/>
          <p:nvPr/>
        </p:nvSpPr>
        <p:spPr>
          <a:xfrm rot="-7657944">
            <a:off x="8042317" y="483668"/>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3">
              <a:alphaModFix amt="70000"/>
            </a:blip>
            <a:stretch>
              <a:fillRect/>
            </a:stretch>
          </a:blipFill>
        </p:spPr>
      </p:sp>
      <p:grpSp>
        <p:nvGrpSpPr>
          <p:cNvPr id="20" name="Group 20"/>
          <p:cNvGrpSpPr/>
          <p:nvPr/>
        </p:nvGrpSpPr>
        <p:grpSpPr>
          <a:xfrm rot="-3233192">
            <a:off x="6287253" y="8057954"/>
            <a:ext cx="5979904" cy="918583"/>
            <a:chOff x="0" y="0"/>
            <a:chExt cx="1733545" cy="266293"/>
          </a:xfrm>
        </p:grpSpPr>
        <p:sp>
          <p:nvSpPr>
            <p:cNvPr id="21" name="Freeform 21"/>
            <p:cNvSpPr/>
            <p:nvPr/>
          </p:nvSpPr>
          <p:spPr>
            <a:xfrm>
              <a:off x="0" y="0"/>
              <a:ext cx="1733545" cy="266293"/>
            </a:xfrm>
            <a:custGeom>
              <a:avLst/>
              <a:gdLst/>
              <a:ahLst/>
              <a:cxnLst/>
              <a:rect l="l" t="t" r="r" b="b"/>
              <a:pathLst>
                <a:path w="1733545" h="266293">
                  <a:moveTo>
                    <a:pt x="1530345" y="0"/>
                  </a:moveTo>
                  <a:lnTo>
                    <a:pt x="0" y="0"/>
                  </a:lnTo>
                  <a:lnTo>
                    <a:pt x="203200" y="266293"/>
                  </a:lnTo>
                  <a:lnTo>
                    <a:pt x="1733545" y="266293"/>
                  </a:lnTo>
                  <a:lnTo>
                    <a:pt x="1530345" y="0"/>
                  </a:lnTo>
                  <a:close/>
                </a:path>
              </a:pathLst>
            </a:custGeom>
            <a:solidFill>
              <a:srgbClr val="FFBC00"/>
            </a:solidFill>
          </p:spPr>
        </p:sp>
        <p:sp>
          <p:nvSpPr>
            <p:cNvPr id="22" name="TextBox 22"/>
            <p:cNvSpPr txBox="1"/>
            <p:nvPr/>
          </p:nvSpPr>
          <p:spPr>
            <a:xfrm>
              <a:off x="101600" y="-57150"/>
              <a:ext cx="1530345" cy="32344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7667943">
            <a:off x="7775619" y="637407"/>
            <a:ext cx="4922211" cy="683724"/>
            <a:chOff x="0" y="0"/>
            <a:chExt cx="1917072" cy="266293"/>
          </a:xfrm>
        </p:grpSpPr>
        <p:sp>
          <p:nvSpPr>
            <p:cNvPr id="24" name="Freeform 24"/>
            <p:cNvSpPr/>
            <p:nvPr/>
          </p:nvSpPr>
          <p:spPr>
            <a:xfrm>
              <a:off x="0" y="0"/>
              <a:ext cx="1917072" cy="266293"/>
            </a:xfrm>
            <a:custGeom>
              <a:avLst/>
              <a:gdLst/>
              <a:ahLst/>
              <a:cxnLst/>
              <a:rect l="l" t="t" r="r" b="b"/>
              <a:pathLst>
                <a:path w="1917072" h="266293">
                  <a:moveTo>
                    <a:pt x="1713872" y="0"/>
                  </a:moveTo>
                  <a:lnTo>
                    <a:pt x="0" y="0"/>
                  </a:lnTo>
                  <a:lnTo>
                    <a:pt x="203200" y="266293"/>
                  </a:lnTo>
                  <a:lnTo>
                    <a:pt x="1917072" y="266293"/>
                  </a:lnTo>
                  <a:lnTo>
                    <a:pt x="1713872" y="0"/>
                  </a:lnTo>
                  <a:close/>
                </a:path>
              </a:pathLst>
            </a:custGeom>
            <a:solidFill>
              <a:srgbClr val="ED9B0F"/>
            </a:solidFill>
          </p:spPr>
        </p:sp>
        <p:sp>
          <p:nvSpPr>
            <p:cNvPr id="25" name="TextBox 25"/>
            <p:cNvSpPr txBox="1"/>
            <p:nvPr/>
          </p:nvSpPr>
          <p:spPr>
            <a:xfrm>
              <a:off x="101600" y="-57150"/>
              <a:ext cx="1713872" cy="32344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rot="3136011">
            <a:off x="7464190" y="8530618"/>
            <a:ext cx="7412268" cy="352083"/>
          </a:xfrm>
          <a:custGeom>
            <a:avLst/>
            <a:gdLst/>
            <a:ahLst/>
            <a:cxnLst/>
            <a:rect l="l" t="t" r="r" b="b"/>
            <a:pathLst>
              <a:path w="7412268" h="352083">
                <a:moveTo>
                  <a:pt x="0" y="0"/>
                </a:moveTo>
                <a:lnTo>
                  <a:pt x="7412267" y="0"/>
                </a:lnTo>
                <a:lnTo>
                  <a:pt x="7412267" y="352083"/>
                </a:lnTo>
                <a:lnTo>
                  <a:pt x="0" y="352083"/>
                </a:lnTo>
                <a:lnTo>
                  <a:pt x="0" y="0"/>
                </a:lnTo>
                <a:close/>
              </a:path>
            </a:pathLst>
          </a:custGeom>
          <a:blipFill>
            <a:blip r:embed="rId3">
              <a:alphaModFix amt="70000"/>
            </a:blip>
            <a:stretch>
              <a:fillRect/>
            </a:stretch>
          </a:blipFill>
        </p:spPr>
      </p:sp>
      <p:grpSp>
        <p:nvGrpSpPr>
          <p:cNvPr id="27" name="Group 27"/>
          <p:cNvGrpSpPr/>
          <p:nvPr/>
        </p:nvGrpSpPr>
        <p:grpSpPr>
          <a:xfrm rot="3129624">
            <a:off x="6817159" y="10186467"/>
            <a:ext cx="14392473" cy="1344867"/>
            <a:chOff x="0" y="0"/>
            <a:chExt cx="2939684" cy="274691"/>
          </a:xfrm>
        </p:grpSpPr>
        <p:sp>
          <p:nvSpPr>
            <p:cNvPr id="28" name="Freeform 28"/>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ED9B0F"/>
            </a:solidFill>
          </p:spPr>
        </p:sp>
        <p:sp>
          <p:nvSpPr>
            <p:cNvPr id="29" name="TextBox 29"/>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3233192">
            <a:off x="7398581" y="1310247"/>
            <a:ext cx="10147670" cy="990247"/>
            <a:chOff x="0" y="0"/>
            <a:chExt cx="2728865" cy="266293"/>
          </a:xfrm>
        </p:grpSpPr>
        <p:sp>
          <p:nvSpPr>
            <p:cNvPr id="31" name="Freeform 31"/>
            <p:cNvSpPr/>
            <p:nvPr/>
          </p:nvSpPr>
          <p:spPr>
            <a:xfrm>
              <a:off x="0" y="0"/>
              <a:ext cx="2728865" cy="266293"/>
            </a:xfrm>
            <a:custGeom>
              <a:avLst/>
              <a:gdLst/>
              <a:ahLst/>
              <a:cxnLst/>
              <a:rect l="l" t="t" r="r" b="b"/>
              <a:pathLst>
                <a:path w="2728865" h="266293">
                  <a:moveTo>
                    <a:pt x="2525665" y="0"/>
                  </a:moveTo>
                  <a:lnTo>
                    <a:pt x="0" y="0"/>
                  </a:lnTo>
                  <a:lnTo>
                    <a:pt x="203200" y="266293"/>
                  </a:lnTo>
                  <a:lnTo>
                    <a:pt x="2728865" y="266293"/>
                  </a:lnTo>
                  <a:lnTo>
                    <a:pt x="2525665" y="0"/>
                  </a:lnTo>
                  <a:close/>
                </a:path>
              </a:pathLst>
            </a:custGeom>
            <a:solidFill>
              <a:srgbClr val="ED9B0F"/>
            </a:solidFill>
          </p:spPr>
        </p:sp>
        <p:sp>
          <p:nvSpPr>
            <p:cNvPr id="32" name="TextBox 32"/>
            <p:cNvSpPr txBox="1"/>
            <p:nvPr/>
          </p:nvSpPr>
          <p:spPr>
            <a:xfrm>
              <a:off x="101600" y="-57150"/>
              <a:ext cx="2525665" cy="323443"/>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3237598">
            <a:off x="8519459" y="1392034"/>
            <a:ext cx="7276226" cy="345621"/>
          </a:xfrm>
          <a:custGeom>
            <a:avLst/>
            <a:gdLst/>
            <a:ahLst/>
            <a:cxnLst/>
            <a:rect l="l" t="t" r="r" b="b"/>
            <a:pathLst>
              <a:path w="7276226" h="345621">
                <a:moveTo>
                  <a:pt x="0" y="0"/>
                </a:moveTo>
                <a:lnTo>
                  <a:pt x="7276225" y="0"/>
                </a:lnTo>
                <a:lnTo>
                  <a:pt x="7276225" y="345620"/>
                </a:lnTo>
                <a:lnTo>
                  <a:pt x="0" y="345620"/>
                </a:lnTo>
                <a:lnTo>
                  <a:pt x="0" y="0"/>
                </a:lnTo>
                <a:close/>
              </a:path>
            </a:pathLst>
          </a:custGeom>
          <a:blipFill>
            <a:blip r:embed="rId3">
              <a:alphaModFix amt="70000"/>
            </a:blip>
            <a:stretch>
              <a:fillRect/>
            </a:stretch>
          </a:blipFill>
        </p:spPr>
      </p:sp>
      <p:sp>
        <p:nvSpPr>
          <p:cNvPr id="34" name="Freeform 34"/>
          <p:cNvSpPr/>
          <p:nvPr/>
        </p:nvSpPr>
        <p:spPr>
          <a:xfrm rot="3136011">
            <a:off x="6884897" y="7802651"/>
            <a:ext cx="9848529" cy="467805"/>
          </a:xfrm>
          <a:custGeom>
            <a:avLst/>
            <a:gdLst/>
            <a:ahLst/>
            <a:cxnLst/>
            <a:rect l="l" t="t" r="r" b="b"/>
            <a:pathLst>
              <a:path w="9848529" h="467805">
                <a:moveTo>
                  <a:pt x="0" y="0"/>
                </a:moveTo>
                <a:lnTo>
                  <a:pt x="9848529" y="0"/>
                </a:lnTo>
                <a:lnTo>
                  <a:pt x="9848529" y="467805"/>
                </a:lnTo>
                <a:lnTo>
                  <a:pt x="0" y="467805"/>
                </a:lnTo>
                <a:lnTo>
                  <a:pt x="0" y="0"/>
                </a:lnTo>
                <a:close/>
              </a:path>
            </a:pathLst>
          </a:custGeom>
          <a:blipFill>
            <a:blip r:embed="rId3">
              <a:alphaModFix amt="70000"/>
            </a:blip>
            <a:stretch>
              <a:fillRect/>
            </a:stretch>
          </a:blipFill>
        </p:spPr>
      </p:sp>
      <p:grpSp>
        <p:nvGrpSpPr>
          <p:cNvPr id="35" name="Group 35"/>
          <p:cNvGrpSpPr/>
          <p:nvPr/>
        </p:nvGrpSpPr>
        <p:grpSpPr>
          <a:xfrm rot="3129624">
            <a:off x="7393137" y="7411919"/>
            <a:ext cx="10890298" cy="1017616"/>
            <a:chOff x="0" y="0"/>
            <a:chExt cx="2939684" cy="274691"/>
          </a:xfrm>
        </p:grpSpPr>
        <p:sp>
          <p:nvSpPr>
            <p:cNvPr id="36" name="Freeform 36"/>
            <p:cNvSpPr/>
            <p:nvPr/>
          </p:nvSpPr>
          <p:spPr>
            <a:xfrm>
              <a:off x="0" y="0"/>
              <a:ext cx="2939684" cy="274691"/>
            </a:xfrm>
            <a:custGeom>
              <a:avLst/>
              <a:gdLst/>
              <a:ahLst/>
              <a:cxnLst/>
              <a:rect l="l" t="t" r="r" b="b"/>
              <a:pathLst>
                <a:path w="2939684" h="274691">
                  <a:moveTo>
                    <a:pt x="203200" y="0"/>
                  </a:moveTo>
                  <a:lnTo>
                    <a:pt x="2939684" y="0"/>
                  </a:lnTo>
                  <a:lnTo>
                    <a:pt x="2736484" y="274691"/>
                  </a:lnTo>
                  <a:lnTo>
                    <a:pt x="0" y="274691"/>
                  </a:lnTo>
                  <a:lnTo>
                    <a:pt x="203200" y="0"/>
                  </a:lnTo>
                  <a:close/>
                </a:path>
              </a:pathLst>
            </a:custGeom>
            <a:solidFill>
              <a:srgbClr val="FFBC00"/>
            </a:solidFill>
          </p:spPr>
        </p:sp>
        <p:sp>
          <p:nvSpPr>
            <p:cNvPr id="37" name="TextBox 37"/>
            <p:cNvSpPr txBox="1"/>
            <p:nvPr/>
          </p:nvSpPr>
          <p:spPr>
            <a:xfrm>
              <a:off x="101600" y="-57150"/>
              <a:ext cx="2736484" cy="331841"/>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233192">
            <a:off x="8034419" y="888977"/>
            <a:ext cx="7155380" cy="1008470"/>
            <a:chOff x="0" y="0"/>
            <a:chExt cx="1889421" cy="266293"/>
          </a:xfrm>
        </p:grpSpPr>
        <p:sp>
          <p:nvSpPr>
            <p:cNvPr id="39" name="Freeform 39"/>
            <p:cNvSpPr/>
            <p:nvPr/>
          </p:nvSpPr>
          <p:spPr>
            <a:xfrm>
              <a:off x="0" y="0"/>
              <a:ext cx="1889421" cy="266293"/>
            </a:xfrm>
            <a:custGeom>
              <a:avLst/>
              <a:gdLst/>
              <a:ahLst/>
              <a:cxnLst/>
              <a:rect l="l" t="t" r="r" b="b"/>
              <a:pathLst>
                <a:path w="1889421" h="266293">
                  <a:moveTo>
                    <a:pt x="1686221" y="0"/>
                  </a:moveTo>
                  <a:lnTo>
                    <a:pt x="0" y="0"/>
                  </a:lnTo>
                  <a:lnTo>
                    <a:pt x="203200" y="266293"/>
                  </a:lnTo>
                  <a:lnTo>
                    <a:pt x="1889421" y="266293"/>
                  </a:lnTo>
                  <a:lnTo>
                    <a:pt x="1686221" y="0"/>
                  </a:lnTo>
                  <a:close/>
                </a:path>
              </a:pathLst>
            </a:custGeom>
            <a:solidFill>
              <a:srgbClr val="FFBC00"/>
            </a:solidFill>
          </p:spPr>
        </p:sp>
        <p:sp>
          <p:nvSpPr>
            <p:cNvPr id="40" name="TextBox 40"/>
            <p:cNvSpPr txBox="1"/>
            <p:nvPr/>
          </p:nvSpPr>
          <p:spPr>
            <a:xfrm>
              <a:off x="101600" y="-57150"/>
              <a:ext cx="1686221" cy="323443"/>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1281847" y="523285"/>
            <a:ext cx="7846164" cy="1356140"/>
          </a:xfrm>
          <a:prstGeom prst="rect">
            <a:avLst/>
          </a:prstGeom>
        </p:spPr>
        <p:txBody>
          <a:bodyPr lIns="0" tIns="0" rIns="0" bIns="0" rtlCol="0" anchor="t">
            <a:spAutoFit/>
          </a:bodyPr>
          <a:lstStyle/>
          <a:p>
            <a:pPr algn="ctr">
              <a:lnSpc>
                <a:spcPts val="12277"/>
              </a:lnSpc>
            </a:pPr>
            <a:r>
              <a:rPr lang="fa-IR" sz="4500" spc="-135" dirty="0">
                <a:solidFill>
                  <a:srgbClr val="000000"/>
                </a:solidFill>
                <a:latin typeface="Poppins Bold"/>
                <a:cs typeface="2  Farnaz" panose="00000400000000000000" pitchFamily="2" charset="-78"/>
                <a:sym typeface="Poppins Bold"/>
              </a:rPr>
              <a:t>منابع</a:t>
            </a:r>
            <a:endParaRPr lang="en-US" sz="10770" dirty="0">
              <a:solidFill>
                <a:srgbClr val="000000"/>
              </a:solidFill>
              <a:latin typeface="Poppins Bold"/>
              <a:ea typeface="Poppins Bold"/>
              <a:cs typeface="Poppins Bold"/>
              <a:sym typeface="Poppins Bold"/>
            </a:endParaRPr>
          </a:p>
        </p:txBody>
      </p:sp>
      <p:sp>
        <p:nvSpPr>
          <p:cNvPr id="53" name="TextBox 53"/>
          <p:cNvSpPr txBox="1"/>
          <p:nvPr/>
        </p:nvSpPr>
        <p:spPr>
          <a:xfrm>
            <a:off x="571072" y="2138055"/>
            <a:ext cx="8717045" cy="6001643"/>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400" b="1" i="0" u="none" strike="noStrike" dirty="0">
                <a:solidFill>
                  <a:srgbClr val="0F1111"/>
                </a:solidFill>
                <a:effectLst/>
                <a:highlight>
                  <a:srgbClr val="FFFFFF"/>
                </a:highlight>
                <a:latin typeface="Arial" panose="020B0604020202020204" pitchFamily="34" charset="0"/>
                <a:cs typeface="Arial" panose="020B0604020202020204" pitchFamily="34" charset="0"/>
              </a:rPr>
              <a:t>Introduction to Machine Learning with Python: A Guide for Data Scientists </a:t>
            </a:r>
            <a:r>
              <a:rPr lang="en-US" b="1" i="0" u="none" strike="noStrike" dirty="0">
                <a:solidFill>
                  <a:srgbClr val="565959"/>
                </a:solidFill>
                <a:effectLst/>
                <a:highlight>
                  <a:srgbClr val="FFFFFF"/>
                </a:highlight>
                <a:latin typeface="Arial" panose="020B0604020202020204" pitchFamily="34" charset="0"/>
                <a:cs typeface="Arial" panose="020B0604020202020204" pitchFamily="34" charset="0"/>
              </a:rPr>
              <a:t>1st Edition</a:t>
            </a:r>
            <a:endParaRPr lang="en-US" b="1" i="0" u="none" strike="noStrike" dirty="0">
              <a:solidFill>
                <a:srgbClr val="0F1111"/>
              </a:solidFill>
              <a:effectLst/>
              <a:highlight>
                <a:srgbClr val="FFFFFF"/>
              </a:highlight>
              <a:latin typeface="Arial" panose="020B0604020202020204" pitchFamily="34" charset="0"/>
              <a:cs typeface="Arial" panose="020B0604020202020204" pitchFamily="34" charset="0"/>
            </a:endParaRPr>
          </a:p>
          <a:p>
            <a:pPr algn="l"/>
            <a:r>
              <a:rPr lang="en-US" b="0" i="0" dirty="0">
                <a:solidFill>
                  <a:srgbClr val="0F1111"/>
                </a:solidFill>
                <a:effectLst/>
                <a:highlight>
                  <a:srgbClr val="FFFFFF"/>
                </a:highlight>
                <a:latin typeface="Arial" panose="020B0604020202020204" pitchFamily="34" charset="0"/>
                <a:cs typeface="Arial" panose="020B0604020202020204" pitchFamily="34" charset="0"/>
              </a:rPr>
              <a:t>by </a:t>
            </a:r>
            <a:r>
              <a:rPr lang="en-US" b="0" i="0" u="none" strike="noStrike" dirty="0">
                <a:solidFill>
                  <a:srgbClr val="007185"/>
                </a:solidFill>
                <a:effectLst/>
                <a:highlight>
                  <a:srgbClr val="FFFFFF"/>
                </a:highlight>
                <a:latin typeface="Arial" panose="020B0604020202020204" pitchFamily="34" charset="0"/>
                <a:cs typeface="Arial" panose="020B0604020202020204" pitchFamily="34" charset="0"/>
                <a:hlinkClick r:id="rId4"/>
              </a:rPr>
              <a:t>Andreas Müller</a:t>
            </a:r>
            <a:r>
              <a:rPr lang="en-US" b="0" i="0" dirty="0">
                <a:solidFill>
                  <a:srgbClr val="0F1111"/>
                </a:solidFill>
                <a:effectLst/>
                <a:highlight>
                  <a:srgbClr val="FFFFFF"/>
                </a:highlight>
                <a:latin typeface="Arial" panose="020B0604020202020204" pitchFamily="34" charset="0"/>
                <a:cs typeface="Arial" panose="020B0604020202020204" pitchFamily="34" charset="0"/>
              </a:rPr>
              <a:t> </a:t>
            </a:r>
            <a:r>
              <a:rPr lang="en-US" b="0" i="0" dirty="0">
                <a:solidFill>
                  <a:srgbClr val="565959"/>
                </a:solidFill>
                <a:effectLst/>
                <a:highlight>
                  <a:srgbClr val="FFFFFF"/>
                </a:highlight>
                <a:latin typeface="Arial" panose="020B0604020202020204" pitchFamily="34" charset="0"/>
                <a:cs typeface="Arial" panose="020B0604020202020204" pitchFamily="34" charset="0"/>
              </a:rPr>
              <a:t>(Author), </a:t>
            </a:r>
            <a:r>
              <a:rPr lang="en-US" b="0" i="0" u="none" strike="noStrike" dirty="0">
                <a:solidFill>
                  <a:srgbClr val="007185"/>
                </a:solidFill>
                <a:effectLst/>
                <a:highlight>
                  <a:srgbClr val="FFFFFF"/>
                </a:highlight>
                <a:latin typeface="Arial" panose="020B0604020202020204" pitchFamily="34" charset="0"/>
                <a:cs typeface="Arial" panose="020B0604020202020204" pitchFamily="34" charset="0"/>
                <a:hlinkClick r:id="rId5"/>
              </a:rPr>
              <a:t>Sarah Guido</a:t>
            </a:r>
            <a:r>
              <a:rPr lang="en-US" b="0" i="0" dirty="0">
                <a:solidFill>
                  <a:srgbClr val="0F1111"/>
                </a:solidFill>
                <a:effectLst/>
                <a:highlight>
                  <a:srgbClr val="FFFFFF"/>
                </a:highlight>
                <a:latin typeface="Arial" panose="020B0604020202020204" pitchFamily="34" charset="0"/>
                <a:cs typeface="Arial" panose="020B0604020202020204" pitchFamily="34" charset="0"/>
              </a:rPr>
              <a:t> </a:t>
            </a:r>
            <a:r>
              <a:rPr lang="en-US" b="0" i="0" dirty="0">
                <a:solidFill>
                  <a:srgbClr val="565959"/>
                </a:solidFill>
                <a:effectLst/>
                <a:highlight>
                  <a:srgbClr val="FFFFFF"/>
                </a:highlight>
                <a:latin typeface="Arial" panose="020B0604020202020204" pitchFamily="34" charset="0"/>
                <a:cs typeface="Arial" panose="020B0604020202020204" pitchFamily="34" charset="0"/>
              </a:rPr>
              <a:t>(Author)</a:t>
            </a:r>
          </a:p>
          <a:p>
            <a:pPr algn="l"/>
            <a:endParaRPr lang="en-US" dirty="0">
              <a:solidFill>
                <a:srgbClr val="565959"/>
              </a:solidFill>
              <a:highlight>
                <a:srgbClr val="FFFFFF"/>
              </a:highlight>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400" b="1" i="0" u="none" strike="noStrike" dirty="0">
                <a:solidFill>
                  <a:srgbClr val="0F1111"/>
                </a:solidFill>
                <a:effectLst/>
                <a:highlight>
                  <a:srgbClr val="FFFFFF"/>
                </a:highlight>
                <a:latin typeface="Arial" panose="020B0604020202020204" pitchFamily="34" charset="0"/>
                <a:cs typeface="Arial" panose="020B0604020202020204" pitchFamily="34" charset="0"/>
              </a:rPr>
              <a:t>Python Machine Learning - Second Edition: Machine Learning and Deep Learning with Python, scikit-learn, and TensorFlow </a:t>
            </a:r>
            <a:r>
              <a:rPr lang="en-US" b="1" i="0" u="none" strike="noStrike" dirty="0">
                <a:solidFill>
                  <a:srgbClr val="565959"/>
                </a:solidFill>
                <a:effectLst/>
                <a:highlight>
                  <a:srgbClr val="FFFFFF"/>
                </a:highlight>
                <a:latin typeface="Arial" panose="020B0604020202020204" pitchFamily="34" charset="0"/>
                <a:cs typeface="Arial" panose="020B0604020202020204" pitchFamily="34" charset="0"/>
              </a:rPr>
              <a:t>2nd ed. Edition </a:t>
            </a:r>
          </a:p>
          <a:p>
            <a:pPr algn="l"/>
            <a:r>
              <a:rPr lang="en-US" b="0" i="0" dirty="0">
                <a:solidFill>
                  <a:srgbClr val="0F1111"/>
                </a:solidFill>
                <a:effectLst/>
                <a:highlight>
                  <a:srgbClr val="FFFFFF"/>
                </a:highlight>
                <a:latin typeface="Arial" panose="020B0604020202020204" pitchFamily="34" charset="0"/>
                <a:cs typeface="Arial" panose="020B0604020202020204" pitchFamily="34" charset="0"/>
              </a:rPr>
              <a:t>by </a:t>
            </a:r>
            <a:r>
              <a:rPr lang="en-US" b="0" i="0" u="none" strike="noStrike" dirty="0">
                <a:solidFill>
                  <a:srgbClr val="007185"/>
                </a:solidFill>
                <a:effectLst/>
                <a:highlight>
                  <a:srgbClr val="FFFFFF"/>
                </a:highlight>
                <a:latin typeface="Arial" panose="020B0604020202020204" pitchFamily="34" charset="0"/>
                <a:cs typeface="Arial" panose="020B0604020202020204" pitchFamily="34" charset="0"/>
                <a:hlinkClick r:id="rId6"/>
              </a:rPr>
              <a:t>Sebastian </a:t>
            </a:r>
            <a:r>
              <a:rPr lang="en-US" b="0" i="0" u="none" strike="noStrike" dirty="0" err="1">
                <a:solidFill>
                  <a:srgbClr val="007185"/>
                </a:solidFill>
                <a:effectLst/>
                <a:highlight>
                  <a:srgbClr val="FFFFFF"/>
                </a:highlight>
                <a:latin typeface="Arial" panose="020B0604020202020204" pitchFamily="34" charset="0"/>
                <a:cs typeface="Arial" panose="020B0604020202020204" pitchFamily="34" charset="0"/>
                <a:hlinkClick r:id="rId6"/>
              </a:rPr>
              <a:t>Raschka</a:t>
            </a:r>
            <a:r>
              <a:rPr lang="en-US" b="0" i="0" dirty="0">
                <a:solidFill>
                  <a:srgbClr val="0F1111"/>
                </a:solidFill>
                <a:effectLst/>
                <a:highlight>
                  <a:srgbClr val="FFFFFF"/>
                </a:highlight>
                <a:latin typeface="Arial" panose="020B0604020202020204" pitchFamily="34" charset="0"/>
                <a:cs typeface="Arial" panose="020B0604020202020204" pitchFamily="34" charset="0"/>
              </a:rPr>
              <a:t> </a:t>
            </a:r>
            <a:r>
              <a:rPr lang="en-US" b="0" i="0" dirty="0">
                <a:solidFill>
                  <a:srgbClr val="565959"/>
                </a:solidFill>
                <a:effectLst/>
                <a:highlight>
                  <a:srgbClr val="FFFFFF"/>
                </a:highlight>
                <a:latin typeface="Arial" panose="020B0604020202020204" pitchFamily="34" charset="0"/>
                <a:cs typeface="Arial" panose="020B0604020202020204" pitchFamily="34" charset="0"/>
              </a:rPr>
              <a:t>(Author), </a:t>
            </a:r>
            <a:r>
              <a:rPr lang="en-US" b="0" i="0" u="none" strike="noStrike" dirty="0">
                <a:solidFill>
                  <a:srgbClr val="007185"/>
                </a:solidFill>
                <a:effectLst/>
                <a:highlight>
                  <a:srgbClr val="FFFFFF"/>
                </a:highlight>
                <a:latin typeface="Arial" panose="020B0604020202020204" pitchFamily="34" charset="0"/>
                <a:cs typeface="Arial" panose="020B0604020202020204" pitchFamily="34" charset="0"/>
                <a:hlinkClick r:id="rId7"/>
              </a:rPr>
              <a:t>Vahid </a:t>
            </a:r>
            <a:r>
              <a:rPr lang="en-US" b="0" i="0" u="none" strike="noStrike" dirty="0" err="1">
                <a:solidFill>
                  <a:srgbClr val="007185"/>
                </a:solidFill>
                <a:effectLst/>
                <a:highlight>
                  <a:srgbClr val="FFFFFF"/>
                </a:highlight>
                <a:latin typeface="Arial" panose="020B0604020202020204" pitchFamily="34" charset="0"/>
                <a:cs typeface="Arial" panose="020B0604020202020204" pitchFamily="34" charset="0"/>
                <a:hlinkClick r:id="rId7"/>
              </a:rPr>
              <a:t>Mirjalili</a:t>
            </a:r>
            <a:r>
              <a:rPr lang="en-US" b="0" i="0" dirty="0">
                <a:solidFill>
                  <a:srgbClr val="0F1111"/>
                </a:solidFill>
                <a:effectLst/>
                <a:highlight>
                  <a:srgbClr val="FFFFFF"/>
                </a:highlight>
                <a:latin typeface="Arial" panose="020B0604020202020204" pitchFamily="34" charset="0"/>
                <a:cs typeface="Arial" panose="020B0604020202020204" pitchFamily="34" charset="0"/>
              </a:rPr>
              <a:t> </a:t>
            </a:r>
            <a:r>
              <a:rPr lang="en-US" b="0" i="0" dirty="0">
                <a:solidFill>
                  <a:srgbClr val="565959"/>
                </a:solidFill>
                <a:effectLst/>
                <a:highlight>
                  <a:srgbClr val="FFFFFF"/>
                </a:highlight>
                <a:latin typeface="Arial" panose="020B0604020202020204" pitchFamily="34" charset="0"/>
                <a:cs typeface="Arial" panose="020B0604020202020204" pitchFamily="34" charset="0"/>
              </a:rPr>
              <a:t>(Author)</a:t>
            </a:r>
            <a:endParaRPr lang="fa-IR" b="0" i="0" dirty="0">
              <a:solidFill>
                <a:srgbClr val="565959"/>
              </a:solidFill>
              <a:effectLst/>
              <a:highlight>
                <a:srgbClr val="FFFFFF"/>
              </a:highlight>
              <a:latin typeface="Arial" panose="020B0604020202020204" pitchFamily="34" charset="0"/>
              <a:cs typeface="Arial" panose="020B0604020202020204" pitchFamily="34" charset="0"/>
            </a:endParaRPr>
          </a:p>
          <a:p>
            <a:pPr algn="l"/>
            <a:endParaRPr lang="fa-IR" dirty="0">
              <a:solidFill>
                <a:srgbClr val="565959"/>
              </a:solidFill>
              <a:highlight>
                <a:srgbClr val="FFFFFF"/>
              </a:highlight>
              <a:latin typeface="Arial" panose="020B0604020202020204" pitchFamily="34" charset="0"/>
              <a:cs typeface="Arial" panose="020B0604020202020204" pitchFamily="34" charset="0"/>
            </a:endParaRPr>
          </a:p>
          <a:p>
            <a:pPr algn="l"/>
            <a:endParaRPr lang="en-US" b="0" i="0" dirty="0">
              <a:solidFill>
                <a:srgbClr val="0F1111"/>
              </a:solidFill>
              <a:effectLst/>
              <a:highlight>
                <a:srgbClr val="FFFFFF"/>
              </a:highlight>
              <a:latin typeface="Arial" panose="020B0604020202020204" pitchFamily="34" charset="0"/>
              <a:cs typeface="Arial" panose="020B0604020202020204" pitchFamily="34" charset="0"/>
            </a:endParaRPr>
          </a:p>
          <a:p>
            <a:pPr algn="l"/>
            <a:endParaRPr lang="en-US" b="0" i="0" dirty="0">
              <a:solidFill>
                <a:srgbClr val="565959"/>
              </a:solidFill>
              <a:effectLst/>
              <a:highlight>
                <a:srgbClr val="FFFFFF"/>
              </a:highlight>
              <a:latin typeface="Arial" panose="020B0604020202020204" pitchFamily="34" charset="0"/>
            </a:endParaRPr>
          </a:p>
          <a:p>
            <a:pPr algn="l"/>
            <a:endParaRPr lang="en-US" dirty="0">
              <a:solidFill>
                <a:srgbClr val="565959"/>
              </a:solidFill>
              <a:highlight>
                <a:srgbClr val="FFFFFF"/>
              </a:highlight>
              <a:latin typeface="Arial" panose="020B0604020202020204" pitchFamily="34" charset="0"/>
            </a:endParaRPr>
          </a:p>
          <a:p>
            <a:pPr algn="l"/>
            <a:endParaRPr lang="en-US" b="0" i="0" dirty="0">
              <a:solidFill>
                <a:srgbClr val="565959"/>
              </a:solidFill>
              <a:effectLst/>
              <a:highlight>
                <a:srgbClr val="FFFFFF"/>
              </a:highlight>
              <a:latin typeface="Arial" panose="020B0604020202020204" pitchFamily="34" charset="0"/>
            </a:endParaRPr>
          </a:p>
          <a:p>
            <a:pPr algn="l"/>
            <a:endParaRPr lang="en-US" dirty="0">
              <a:solidFill>
                <a:srgbClr val="565959"/>
              </a:solidFill>
              <a:highlight>
                <a:srgbClr val="FFFFFF"/>
              </a:highlight>
              <a:latin typeface="Arial" panose="020B0604020202020204" pitchFamily="34" charset="0"/>
            </a:endParaRPr>
          </a:p>
          <a:p>
            <a:pPr algn="l"/>
            <a:endParaRPr lang="en-US" b="0" i="0" dirty="0">
              <a:solidFill>
                <a:srgbClr val="565959"/>
              </a:solidFill>
              <a:effectLst/>
              <a:highlight>
                <a:srgbClr val="FFFFFF"/>
              </a:highlight>
              <a:latin typeface="Arial" panose="020B0604020202020204" pitchFamily="34" charset="0"/>
            </a:endParaRPr>
          </a:p>
          <a:p>
            <a:pPr algn="l"/>
            <a:endParaRPr lang="en-US" dirty="0">
              <a:solidFill>
                <a:srgbClr val="565959"/>
              </a:solidFill>
              <a:highlight>
                <a:srgbClr val="FFFFFF"/>
              </a:highlight>
              <a:latin typeface="Arial" panose="020B0604020202020204" pitchFamily="34" charset="0"/>
            </a:endParaRPr>
          </a:p>
          <a:p>
            <a:pPr algn="l"/>
            <a:endParaRPr lang="en-US" b="0" i="0" dirty="0">
              <a:solidFill>
                <a:srgbClr val="565959"/>
              </a:solidFill>
              <a:effectLst/>
              <a:highlight>
                <a:srgbClr val="FFFFFF"/>
              </a:highlight>
              <a:latin typeface="Arial" panose="020B0604020202020204" pitchFamily="34" charset="0"/>
            </a:endParaRPr>
          </a:p>
          <a:p>
            <a:pPr algn="l"/>
            <a:endParaRPr lang="en-US" dirty="0">
              <a:solidFill>
                <a:srgbClr val="565959"/>
              </a:solidFill>
              <a:highlight>
                <a:srgbClr val="FFFFFF"/>
              </a:highlight>
              <a:latin typeface="Arial" panose="020B0604020202020204" pitchFamily="34" charset="0"/>
            </a:endParaRPr>
          </a:p>
          <a:p>
            <a:pPr algn="l"/>
            <a:endParaRPr lang="en-US" b="0" i="0" dirty="0">
              <a:solidFill>
                <a:srgbClr val="565959"/>
              </a:solidFill>
              <a:effectLst/>
              <a:highlight>
                <a:srgbClr val="FFFFFF"/>
              </a:highlight>
              <a:latin typeface="Arial" panose="020B0604020202020204" pitchFamily="34" charset="0"/>
            </a:endParaRPr>
          </a:p>
          <a:p>
            <a:pPr algn="l"/>
            <a:endParaRPr lang="en-US" b="0" i="0" dirty="0">
              <a:solidFill>
                <a:srgbClr val="0F1111"/>
              </a:solidFill>
              <a:effectLst/>
              <a:highlight>
                <a:srgbClr val="FFFFFF"/>
              </a:highlight>
              <a:latin typeface="Arial" panose="020B0604020202020204" pitchFamily="34" charset="0"/>
            </a:endParaRPr>
          </a:p>
        </p:txBody>
      </p:sp>
      <p:pic>
        <p:nvPicPr>
          <p:cNvPr id="42" name="Picture 41">
            <a:extLst>
              <a:ext uri="{FF2B5EF4-FFF2-40B4-BE49-F238E27FC236}">
                <a16:creationId xmlns:a16="http://schemas.microsoft.com/office/drawing/2014/main" id="{E8549CE0-CDAE-4C83-0F1B-7FE9A290854B}"/>
              </a:ext>
            </a:extLst>
          </p:cNvPr>
          <p:cNvPicPr>
            <a:picLocks noChangeAspect="1"/>
          </p:cNvPicPr>
          <p:nvPr/>
        </p:nvPicPr>
        <p:blipFill>
          <a:blip r:embed="rId8"/>
          <a:stretch>
            <a:fillRect/>
          </a:stretch>
        </p:blipFill>
        <p:spPr>
          <a:xfrm>
            <a:off x="475520" y="5189488"/>
            <a:ext cx="8519216" cy="13416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1163014" y="-1062930"/>
            <a:ext cx="5028189" cy="3225690"/>
            <a:chOff x="0" y="0"/>
            <a:chExt cx="1108615" cy="711200"/>
          </a:xfrm>
        </p:grpSpPr>
        <p:sp>
          <p:nvSpPr>
            <p:cNvPr id="5" name="Freeform 5"/>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6" name="TextBox 6"/>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651951">
            <a:off x="3379314" y="791397"/>
            <a:ext cx="3847506" cy="182757"/>
          </a:xfrm>
          <a:custGeom>
            <a:avLst/>
            <a:gdLst/>
            <a:ahLst/>
            <a:cxnLst/>
            <a:rect l="l" t="t" r="r" b="b"/>
            <a:pathLst>
              <a:path w="3847506" h="182757">
                <a:moveTo>
                  <a:pt x="0" y="0"/>
                </a:moveTo>
                <a:lnTo>
                  <a:pt x="3847506" y="0"/>
                </a:lnTo>
                <a:lnTo>
                  <a:pt x="3847506" y="182757"/>
                </a:lnTo>
                <a:lnTo>
                  <a:pt x="0" y="182757"/>
                </a:lnTo>
                <a:lnTo>
                  <a:pt x="0" y="0"/>
                </a:lnTo>
                <a:close/>
              </a:path>
            </a:pathLst>
          </a:custGeom>
          <a:blipFill>
            <a:blip r:embed="rId2">
              <a:alphaModFix amt="70000"/>
            </a:blip>
            <a:stretch>
              <a:fillRect/>
            </a:stretch>
          </a:blipFill>
        </p:spPr>
      </p:sp>
      <p:grpSp>
        <p:nvGrpSpPr>
          <p:cNvPr id="8" name="Group 8"/>
          <p:cNvGrpSpPr/>
          <p:nvPr/>
        </p:nvGrpSpPr>
        <p:grpSpPr>
          <a:xfrm>
            <a:off x="922931" y="7630435"/>
            <a:ext cx="4684928" cy="3005481"/>
            <a:chOff x="0" y="0"/>
            <a:chExt cx="1108615" cy="711200"/>
          </a:xfrm>
        </p:grpSpPr>
        <p:sp>
          <p:nvSpPr>
            <p:cNvPr id="9" name="Freeform 9"/>
            <p:cNvSpPr/>
            <p:nvPr/>
          </p:nvSpPr>
          <p:spPr>
            <a:xfrm>
              <a:off x="0" y="0"/>
              <a:ext cx="1108615" cy="711200"/>
            </a:xfrm>
            <a:custGeom>
              <a:avLst/>
              <a:gdLst/>
              <a:ahLst/>
              <a:cxnLst/>
              <a:rect l="l" t="t" r="r" b="b"/>
              <a:pathLst>
                <a:path w="1108615" h="711200">
                  <a:moveTo>
                    <a:pt x="554307" y="0"/>
                  </a:moveTo>
                  <a:lnTo>
                    <a:pt x="1108615" y="711200"/>
                  </a:lnTo>
                  <a:lnTo>
                    <a:pt x="0" y="711200"/>
                  </a:lnTo>
                  <a:lnTo>
                    <a:pt x="554307" y="0"/>
                  </a:lnTo>
                  <a:close/>
                </a:path>
              </a:pathLst>
            </a:custGeom>
            <a:solidFill>
              <a:srgbClr val="393939"/>
            </a:solidFill>
          </p:spPr>
        </p:sp>
        <p:sp>
          <p:nvSpPr>
            <p:cNvPr id="10" name="TextBox 10"/>
            <p:cNvSpPr txBox="1"/>
            <p:nvPr/>
          </p:nvSpPr>
          <p:spPr>
            <a:xfrm>
              <a:off x="173221" y="273050"/>
              <a:ext cx="762173" cy="3873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233654">
            <a:off x="2220936" y="9258362"/>
            <a:ext cx="3847506" cy="182757"/>
          </a:xfrm>
          <a:custGeom>
            <a:avLst/>
            <a:gdLst/>
            <a:ahLst/>
            <a:cxnLst/>
            <a:rect l="l" t="t" r="r" b="b"/>
            <a:pathLst>
              <a:path w="3847506" h="182757">
                <a:moveTo>
                  <a:pt x="0" y="0"/>
                </a:moveTo>
                <a:lnTo>
                  <a:pt x="3847506" y="0"/>
                </a:lnTo>
                <a:lnTo>
                  <a:pt x="3847506" y="182756"/>
                </a:lnTo>
                <a:lnTo>
                  <a:pt x="0" y="182756"/>
                </a:lnTo>
                <a:lnTo>
                  <a:pt x="0" y="0"/>
                </a:lnTo>
                <a:close/>
              </a:path>
            </a:pathLst>
          </a:custGeom>
          <a:blipFill>
            <a:blip r:embed="rId2">
              <a:alphaModFix amt="70000"/>
            </a:blip>
            <a:stretch>
              <a:fillRect/>
            </a:stretch>
          </a:blipFill>
        </p:spPr>
      </p:sp>
      <p:grpSp>
        <p:nvGrpSpPr>
          <p:cNvPr id="12" name="Group 12"/>
          <p:cNvGrpSpPr/>
          <p:nvPr/>
        </p:nvGrpSpPr>
        <p:grpSpPr>
          <a:xfrm rot="-3140910">
            <a:off x="2387538" y="612348"/>
            <a:ext cx="4068424" cy="693222"/>
            <a:chOff x="0" y="0"/>
            <a:chExt cx="1533144" cy="261234"/>
          </a:xfrm>
        </p:grpSpPr>
        <p:sp>
          <p:nvSpPr>
            <p:cNvPr id="13" name="Freeform 13"/>
            <p:cNvSpPr/>
            <p:nvPr/>
          </p:nvSpPr>
          <p:spPr>
            <a:xfrm>
              <a:off x="0" y="0"/>
              <a:ext cx="1533144" cy="261234"/>
            </a:xfrm>
            <a:custGeom>
              <a:avLst/>
              <a:gdLst/>
              <a:ahLst/>
              <a:cxnLst/>
              <a:rect l="l" t="t" r="r" b="b"/>
              <a:pathLst>
                <a:path w="1533144" h="261234">
                  <a:moveTo>
                    <a:pt x="1329944" y="0"/>
                  </a:moveTo>
                  <a:lnTo>
                    <a:pt x="0" y="0"/>
                  </a:lnTo>
                  <a:lnTo>
                    <a:pt x="203200" y="261234"/>
                  </a:lnTo>
                  <a:lnTo>
                    <a:pt x="1533144" y="261234"/>
                  </a:lnTo>
                  <a:lnTo>
                    <a:pt x="1329944" y="0"/>
                  </a:lnTo>
                  <a:close/>
                </a:path>
              </a:pathLst>
            </a:custGeom>
            <a:solidFill>
              <a:srgbClr val="FFBC00"/>
            </a:solidFill>
          </p:spPr>
        </p:sp>
        <p:sp>
          <p:nvSpPr>
            <p:cNvPr id="14" name="TextBox 14"/>
            <p:cNvSpPr txBox="1"/>
            <p:nvPr/>
          </p:nvSpPr>
          <p:spPr>
            <a:xfrm>
              <a:off x="101600" y="-57150"/>
              <a:ext cx="1329944" cy="31838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7646715">
            <a:off x="3351094" y="1013509"/>
            <a:ext cx="4841514" cy="229972"/>
          </a:xfrm>
          <a:custGeom>
            <a:avLst/>
            <a:gdLst/>
            <a:ahLst/>
            <a:cxnLst/>
            <a:rect l="l" t="t" r="r" b="b"/>
            <a:pathLst>
              <a:path w="4841514" h="229972">
                <a:moveTo>
                  <a:pt x="0" y="0"/>
                </a:moveTo>
                <a:lnTo>
                  <a:pt x="4841514" y="0"/>
                </a:lnTo>
                <a:lnTo>
                  <a:pt x="4841514" y="229972"/>
                </a:lnTo>
                <a:lnTo>
                  <a:pt x="0" y="229972"/>
                </a:lnTo>
                <a:lnTo>
                  <a:pt x="0" y="0"/>
                </a:lnTo>
                <a:close/>
              </a:path>
            </a:pathLst>
          </a:custGeom>
          <a:blipFill>
            <a:blip r:embed="rId2">
              <a:alphaModFix amt="70000"/>
            </a:blip>
            <a:stretch>
              <a:fillRect/>
            </a:stretch>
          </a:blipFill>
        </p:spPr>
      </p:sp>
      <p:grpSp>
        <p:nvGrpSpPr>
          <p:cNvPr id="16" name="Group 16"/>
          <p:cNvGrpSpPr/>
          <p:nvPr/>
        </p:nvGrpSpPr>
        <p:grpSpPr>
          <a:xfrm rot="-3140910">
            <a:off x="2975218" y="734175"/>
            <a:ext cx="4525889" cy="693222"/>
            <a:chOff x="0" y="0"/>
            <a:chExt cx="1705535" cy="261234"/>
          </a:xfrm>
        </p:grpSpPr>
        <p:sp>
          <p:nvSpPr>
            <p:cNvPr id="17" name="Freeform 17"/>
            <p:cNvSpPr/>
            <p:nvPr/>
          </p:nvSpPr>
          <p:spPr>
            <a:xfrm>
              <a:off x="0" y="0"/>
              <a:ext cx="1705535" cy="261234"/>
            </a:xfrm>
            <a:custGeom>
              <a:avLst/>
              <a:gdLst/>
              <a:ahLst/>
              <a:cxnLst/>
              <a:rect l="l" t="t" r="r" b="b"/>
              <a:pathLst>
                <a:path w="1705535" h="261234">
                  <a:moveTo>
                    <a:pt x="1502335" y="0"/>
                  </a:moveTo>
                  <a:lnTo>
                    <a:pt x="0" y="0"/>
                  </a:lnTo>
                  <a:lnTo>
                    <a:pt x="203200" y="261234"/>
                  </a:lnTo>
                  <a:lnTo>
                    <a:pt x="1705535" y="261234"/>
                  </a:lnTo>
                  <a:lnTo>
                    <a:pt x="1502335" y="0"/>
                  </a:lnTo>
                  <a:close/>
                </a:path>
              </a:pathLst>
            </a:custGeom>
            <a:solidFill>
              <a:srgbClr val="ED9B0F"/>
            </a:solidFill>
          </p:spPr>
        </p:sp>
        <p:sp>
          <p:nvSpPr>
            <p:cNvPr id="18" name="TextBox 18"/>
            <p:cNvSpPr txBox="1"/>
            <p:nvPr/>
          </p:nvSpPr>
          <p:spPr>
            <a:xfrm>
              <a:off x="101600" y="-57150"/>
              <a:ext cx="1502335" cy="31838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3220314">
            <a:off x="-2107219" y="1952455"/>
            <a:ext cx="9148440" cy="999835"/>
            <a:chOff x="0" y="0"/>
            <a:chExt cx="2554105" cy="279139"/>
          </a:xfrm>
        </p:grpSpPr>
        <p:sp>
          <p:nvSpPr>
            <p:cNvPr id="20" name="Freeform 20"/>
            <p:cNvSpPr/>
            <p:nvPr/>
          </p:nvSpPr>
          <p:spPr>
            <a:xfrm>
              <a:off x="0" y="0"/>
              <a:ext cx="2554105" cy="279139"/>
            </a:xfrm>
            <a:custGeom>
              <a:avLst/>
              <a:gdLst/>
              <a:ahLst/>
              <a:cxnLst/>
              <a:rect l="l" t="t" r="r" b="b"/>
              <a:pathLst>
                <a:path w="2554105" h="279139">
                  <a:moveTo>
                    <a:pt x="203200" y="0"/>
                  </a:moveTo>
                  <a:lnTo>
                    <a:pt x="2554105" y="0"/>
                  </a:lnTo>
                  <a:lnTo>
                    <a:pt x="2350905" y="279139"/>
                  </a:lnTo>
                  <a:lnTo>
                    <a:pt x="0" y="279139"/>
                  </a:lnTo>
                  <a:lnTo>
                    <a:pt x="203200" y="0"/>
                  </a:lnTo>
                  <a:close/>
                </a:path>
              </a:pathLst>
            </a:custGeom>
            <a:solidFill>
              <a:srgbClr val="ED9B0F"/>
            </a:solidFill>
          </p:spPr>
        </p:sp>
        <p:sp>
          <p:nvSpPr>
            <p:cNvPr id="21" name="TextBox 21"/>
            <p:cNvSpPr txBox="1"/>
            <p:nvPr/>
          </p:nvSpPr>
          <p:spPr>
            <a:xfrm>
              <a:off x="101600" y="-57150"/>
              <a:ext cx="2350905" cy="3362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3220314">
            <a:off x="2899869" y="8639462"/>
            <a:ext cx="4915281" cy="769791"/>
            <a:chOff x="0" y="0"/>
            <a:chExt cx="1782359" cy="279139"/>
          </a:xfrm>
        </p:grpSpPr>
        <p:sp>
          <p:nvSpPr>
            <p:cNvPr id="23" name="Freeform 23"/>
            <p:cNvSpPr/>
            <p:nvPr/>
          </p:nvSpPr>
          <p:spPr>
            <a:xfrm>
              <a:off x="0" y="0"/>
              <a:ext cx="1782359" cy="279139"/>
            </a:xfrm>
            <a:custGeom>
              <a:avLst/>
              <a:gdLst/>
              <a:ahLst/>
              <a:cxnLst/>
              <a:rect l="l" t="t" r="r" b="b"/>
              <a:pathLst>
                <a:path w="1782359" h="279139">
                  <a:moveTo>
                    <a:pt x="203200" y="0"/>
                  </a:moveTo>
                  <a:lnTo>
                    <a:pt x="1782359" y="0"/>
                  </a:lnTo>
                  <a:lnTo>
                    <a:pt x="1579159" y="279139"/>
                  </a:lnTo>
                  <a:lnTo>
                    <a:pt x="0" y="279139"/>
                  </a:lnTo>
                  <a:lnTo>
                    <a:pt x="203200" y="0"/>
                  </a:lnTo>
                  <a:close/>
                </a:path>
              </a:pathLst>
            </a:custGeom>
            <a:solidFill>
              <a:srgbClr val="ED9B0F"/>
            </a:solidFill>
          </p:spPr>
        </p:sp>
        <p:sp>
          <p:nvSpPr>
            <p:cNvPr id="24" name="TextBox 24"/>
            <p:cNvSpPr txBox="1"/>
            <p:nvPr/>
          </p:nvSpPr>
          <p:spPr>
            <a:xfrm>
              <a:off x="101600" y="-57150"/>
              <a:ext cx="1579159" cy="33628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rot="3218702">
            <a:off x="3073688" y="8961707"/>
            <a:ext cx="4841514" cy="229972"/>
          </a:xfrm>
          <a:custGeom>
            <a:avLst/>
            <a:gdLst/>
            <a:ahLst/>
            <a:cxnLst/>
            <a:rect l="l" t="t" r="r" b="b"/>
            <a:pathLst>
              <a:path w="4841514" h="229972">
                <a:moveTo>
                  <a:pt x="0" y="0"/>
                </a:moveTo>
                <a:lnTo>
                  <a:pt x="4841515" y="0"/>
                </a:lnTo>
                <a:lnTo>
                  <a:pt x="4841515" y="229972"/>
                </a:lnTo>
                <a:lnTo>
                  <a:pt x="0" y="229972"/>
                </a:lnTo>
                <a:lnTo>
                  <a:pt x="0" y="0"/>
                </a:lnTo>
                <a:close/>
              </a:path>
            </a:pathLst>
          </a:custGeom>
          <a:blipFill>
            <a:blip r:embed="rId2">
              <a:alphaModFix amt="70000"/>
            </a:blip>
            <a:stretch>
              <a:fillRect/>
            </a:stretch>
          </a:blipFill>
        </p:spPr>
      </p:sp>
      <p:grpSp>
        <p:nvGrpSpPr>
          <p:cNvPr id="26" name="Group 26"/>
          <p:cNvGrpSpPr/>
          <p:nvPr/>
        </p:nvGrpSpPr>
        <p:grpSpPr>
          <a:xfrm rot="3220314">
            <a:off x="1917474" y="8373962"/>
            <a:ext cx="5493791" cy="929094"/>
            <a:chOff x="0" y="0"/>
            <a:chExt cx="1650564" cy="279139"/>
          </a:xfrm>
        </p:grpSpPr>
        <p:sp>
          <p:nvSpPr>
            <p:cNvPr id="27" name="Freeform 27"/>
            <p:cNvSpPr/>
            <p:nvPr/>
          </p:nvSpPr>
          <p:spPr>
            <a:xfrm>
              <a:off x="0" y="0"/>
              <a:ext cx="1650564" cy="279139"/>
            </a:xfrm>
            <a:custGeom>
              <a:avLst/>
              <a:gdLst/>
              <a:ahLst/>
              <a:cxnLst/>
              <a:rect l="l" t="t" r="r" b="b"/>
              <a:pathLst>
                <a:path w="1650564" h="279139">
                  <a:moveTo>
                    <a:pt x="203200" y="0"/>
                  </a:moveTo>
                  <a:lnTo>
                    <a:pt x="1650564" y="0"/>
                  </a:lnTo>
                  <a:lnTo>
                    <a:pt x="1447364" y="279139"/>
                  </a:lnTo>
                  <a:lnTo>
                    <a:pt x="0" y="279139"/>
                  </a:lnTo>
                  <a:lnTo>
                    <a:pt x="203200" y="0"/>
                  </a:lnTo>
                  <a:close/>
                </a:path>
              </a:pathLst>
            </a:custGeom>
            <a:solidFill>
              <a:srgbClr val="FFBC00"/>
            </a:solidFill>
          </p:spPr>
        </p:sp>
        <p:sp>
          <p:nvSpPr>
            <p:cNvPr id="28" name="TextBox 28"/>
            <p:cNvSpPr txBox="1"/>
            <p:nvPr/>
          </p:nvSpPr>
          <p:spPr>
            <a:xfrm>
              <a:off x="101600" y="-57150"/>
              <a:ext cx="1447364" cy="33628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3140910">
            <a:off x="-2430749" y="8766415"/>
            <a:ext cx="9453283" cy="1008385"/>
            <a:chOff x="0" y="0"/>
            <a:chExt cx="2448979" cy="261234"/>
          </a:xfrm>
        </p:grpSpPr>
        <p:sp>
          <p:nvSpPr>
            <p:cNvPr id="30" name="Freeform 30"/>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ED9B0F"/>
            </a:solidFill>
          </p:spPr>
        </p:sp>
        <p:sp>
          <p:nvSpPr>
            <p:cNvPr id="31" name="TextBox 31"/>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rot="3227801">
            <a:off x="97993" y="1694836"/>
            <a:ext cx="7276226" cy="345621"/>
          </a:xfrm>
          <a:custGeom>
            <a:avLst/>
            <a:gdLst/>
            <a:ahLst/>
            <a:cxnLst/>
            <a:rect l="l" t="t" r="r" b="b"/>
            <a:pathLst>
              <a:path w="7276226" h="345621">
                <a:moveTo>
                  <a:pt x="0" y="0"/>
                </a:moveTo>
                <a:lnTo>
                  <a:pt x="7276225" y="0"/>
                </a:lnTo>
                <a:lnTo>
                  <a:pt x="7276225" y="345621"/>
                </a:lnTo>
                <a:lnTo>
                  <a:pt x="0" y="345621"/>
                </a:lnTo>
                <a:lnTo>
                  <a:pt x="0" y="0"/>
                </a:lnTo>
                <a:close/>
              </a:path>
            </a:pathLst>
          </a:custGeom>
          <a:blipFill>
            <a:blip r:embed="rId2">
              <a:alphaModFix amt="70000"/>
            </a:blip>
            <a:stretch>
              <a:fillRect/>
            </a:stretch>
          </a:blipFill>
        </p:spPr>
      </p:sp>
      <p:sp>
        <p:nvSpPr>
          <p:cNvPr id="33" name="Freeform 33"/>
          <p:cNvSpPr/>
          <p:nvPr/>
        </p:nvSpPr>
        <p:spPr>
          <a:xfrm rot="-3220336">
            <a:off x="-1783818" y="7879261"/>
            <a:ext cx="9848529" cy="467805"/>
          </a:xfrm>
          <a:custGeom>
            <a:avLst/>
            <a:gdLst/>
            <a:ahLst/>
            <a:cxnLst/>
            <a:rect l="l" t="t" r="r" b="b"/>
            <a:pathLst>
              <a:path w="9848529" h="467805">
                <a:moveTo>
                  <a:pt x="0" y="0"/>
                </a:moveTo>
                <a:lnTo>
                  <a:pt x="9848529" y="0"/>
                </a:lnTo>
                <a:lnTo>
                  <a:pt x="9848529" y="467806"/>
                </a:lnTo>
                <a:lnTo>
                  <a:pt x="0" y="467806"/>
                </a:lnTo>
                <a:lnTo>
                  <a:pt x="0" y="0"/>
                </a:lnTo>
                <a:close/>
              </a:path>
            </a:pathLst>
          </a:custGeom>
          <a:blipFill>
            <a:blip r:embed="rId2">
              <a:alphaModFix amt="70000"/>
            </a:blip>
            <a:stretch>
              <a:fillRect/>
            </a:stretch>
          </a:blipFill>
        </p:spPr>
      </p:sp>
      <p:grpSp>
        <p:nvGrpSpPr>
          <p:cNvPr id="34" name="Group 34"/>
          <p:cNvGrpSpPr/>
          <p:nvPr/>
        </p:nvGrpSpPr>
        <p:grpSpPr>
          <a:xfrm rot="3220314">
            <a:off x="-1340991" y="744389"/>
            <a:ext cx="8169120" cy="1020910"/>
            <a:chOff x="0" y="0"/>
            <a:chExt cx="2233613" cy="279139"/>
          </a:xfrm>
        </p:grpSpPr>
        <p:sp>
          <p:nvSpPr>
            <p:cNvPr id="35" name="Freeform 35"/>
            <p:cNvSpPr/>
            <p:nvPr/>
          </p:nvSpPr>
          <p:spPr>
            <a:xfrm>
              <a:off x="0" y="0"/>
              <a:ext cx="2233613" cy="279139"/>
            </a:xfrm>
            <a:custGeom>
              <a:avLst/>
              <a:gdLst/>
              <a:ahLst/>
              <a:cxnLst/>
              <a:rect l="l" t="t" r="r" b="b"/>
              <a:pathLst>
                <a:path w="2233613" h="279139">
                  <a:moveTo>
                    <a:pt x="203200" y="0"/>
                  </a:moveTo>
                  <a:lnTo>
                    <a:pt x="2233613" y="0"/>
                  </a:lnTo>
                  <a:lnTo>
                    <a:pt x="2030413" y="279139"/>
                  </a:lnTo>
                  <a:lnTo>
                    <a:pt x="0" y="279139"/>
                  </a:lnTo>
                  <a:lnTo>
                    <a:pt x="203200" y="0"/>
                  </a:lnTo>
                  <a:close/>
                </a:path>
              </a:pathLst>
            </a:custGeom>
            <a:solidFill>
              <a:srgbClr val="FFBC00"/>
            </a:solidFill>
          </p:spPr>
        </p:sp>
        <p:sp>
          <p:nvSpPr>
            <p:cNvPr id="36" name="TextBox 36"/>
            <p:cNvSpPr txBox="1"/>
            <p:nvPr/>
          </p:nvSpPr>
          <p:spPr>
            <a:xfrm>
              <a:off x="101600" y="-57150"/>
              <a:ext cx="2030413" cy="3362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rot="-3140910">
            <a:off x="-2419464" y="7163378"/>
            <a:ext cx="9430714" cy="1005978"/>
            <a:chOff x="0" y="0"/>
            <a:chExt cx="2448979" cy="261234"/>
          </a:xfrm>
        </p:grpSpPr>
        <p:sp>
          <p:nvSpPr>
            <p:cNvPr id="38" name="Freeform 38"/>
            <p:cNvSpPr/>
            <p:nvPr/>
          </p:nvSpPr>
          <p:spPr>
            <a:xfrm>
              <a:off x="0" y="0"/>
              <a:ext cx="2448979" cy="261234"/>
            </a:xfrm>
            <a:custGeom>
              <a:avLst/>
              <a:gdLst/>
              <a:ahLst/>
              <a:cxnLst/>
              <a:rect l="l" t="t" r="r" b="b"/>
              <a:pathLst>
                <a:path w="2448979" h="261234">
                  <a:moveTo>
                    <a:pt x="2245779" y="0"/>
                  </a:moveTo>
                  <a:lnTo>
                    <a:pt x="0" y="0"/>
                  </a:lnTo>
                  <a:lnTo>
                    <a:pt x="203200" y="261234"/>
                  </a:lnTo>
                  <a:lnTo>
                    <a:pt x="2448979" y="261234"/>
                  </a:lnTo>
                  <a:lnTo>
                    <a:pt x="2245779" y="0"/>
                  </a:lnTo>
                  <a:close/>
                </a:path>
              </a:pathLst>
            </a:custGeom>
            <a:solidFill>
              <a:srgbClr val="FFBC00"/>
            </a:solidFill>
          </p:spPr>
        </p:sp>
        <p:sp>
          <p:nvSpPr>
            <p:cNvPr id="39" name="TextBox 39"/>
            <p:cNvSpPr txBox="1"/>
            <p:nvPr/>
          </p:nvSpPr>
          <p:spPr>
            <a:xfrm>
              <a:off x="101600" y="-57150"/>
              <a:ext cx="2245779" cy="318384"/>
            </a:xfrm>
            <a:prstGeom prst="rect">
              <a:avLst/>
            </a:prstGeom>
          </p:spPr>
          <p:txBody>
            <a:bodyPr lIns="50800" tIns="50800" rIns="50800" bIns="50800" rtlCol="0" anchor="ctr"/>
            <a:lstStyle/>
            <a:p>
              <a:pPr algn="ctr">
                <a:lnSpc>
                  <a:spcPts val="2659"/>
                </a:lnSpc>
              </a:pPr>
              <a:endParaRPr/>
            </a:p>
          </p:txBody>
        </p:sp>
      </p:grpSp>
      <p:pic>
        <p:nvPicPr>
          <p:cNvPr id="3" name="Picture 2">
            <a:extLst>
              <a:ext uri="{FF2B5EF4-FFF2-40B4-BE49-F238E27FC236}">
                <a16:creationId xmlns:a16="http://schemas.microsoft.com/office/drawing/2014/main" id="{73DE1E9B-F340-78CC-8BB3-F9AEAEC8F944}"/>
              </a:ext>
            </a:extLst>
          </p:cNvPr>
          <p:cNvPicPr>
            <a:picLocks noChangeAspect="1"/>
          </p:cNvPicPr>
          <p:nvPr/>
        </p:nvPicPr>
        <p:blipFill>
          <a:blip r:embed="rId3"/>
          <a:stretch>
            <a:fillRect/>
          </a:stretch>
        </p:blipFill>
        <p:spPr>
          <a:xfrm>
            <a:off x="7702950" y="1661721"/>
            <a:ext cx="8680050" cy="6239716"/>
          </a:xfrm>
          <a:prstGeom prst="rect">
            <a:avLst/>
          </a:prstGeom>
        </p:spPr>
      </p:pic>
      <p:sp>
        <p:nvSpPr>
          <p:cNvPr id="41" name="TextBox 40">
            <a:extLst>
              <a:ext uri="{FF2B5EF4-FFF2-40B4-BE49-F238E27FC236}">
                <a16:creationId xmlns:a16="http://schemas.microsoft.com/office/drawing/2014/main" id="{DC7C38A8-1AA5-7049-DFA0-3BE22F2DAA9A}"/>
              </a:ext>
            </a:extLst>
          </p:cNvPr>
          <p:cNvSpPr txBox="1"/>
          <p:nvPr/>
        </p:nvSpPr>
        <p:spPr>
          <a:xfrm>
            <a:off x="14935200" y="9596213"/>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373820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476463" y="3084445"/>
            <a:ext cx="1907639" cy="1657262"/>
          </a:xfrm>
          <a:custGeom>
            <a:avLst/>
            <a:gdLst/>
            <a:ahLst/>
            <a:cxnLst/>
            <a:rect l="l" t="t" r="r" b="b"/>
            <a:pathLst>
              <a:path w="1907639" h="1657262">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903897" y="3084445"/>
            <a:ext cx="1907639" cy="1657262"/>
          </a:xfrm>
          <a:custGeom>
            <a:avLst/>
            <a:gdLst/>
            <a:ahLst/>
            <a:cxnLst/>
            <a:rect l="l" t="t" r="r" b="b"/>
            <a:pathLst>
              <a:path w="1907639" h="1657262">
                <a:moveTo>
                  <a:pt x="0" y="0"/>
                </a:moveTo>
                <a:lnTo>
                  <a:pt x="1907640" y="0"/>
                </a:lnTo>
                <a:lnTo>
                  <a:pt x="1907640" y="1657262"/>
                </a:lnTo>
                <a:lnTo>
                  <a:pt x="0" y="1657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476463" y="5312532"/>
            <a:ext cx="1907639" cy="1657262"/>
          </a:xfrm>
          <a:custGeom>
            <a:avLst/>
            <a:gdLst/>
            <a:ahLst/>
            <a:cxnLst/>
            <a:rect l="l" t="t" r="r" b="b"/>
            <a:pathLst>
              <a:path w="1907639" h="1657262">
                <a:moveTo>
                  <a:pt x="0" y="0"/>
                </a:moveTo>
                <a:lnTo>
                  <a:pt x="1907640" y="0"/>
                </a:lnTo>
                <a:lnTo>
                  <a:pt x="1907640" y="1657261"/>
                </a:lnTo>
                <a:lnTo>
                  <a:pt x="0" y="1657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903897" y="5312532"/>
            <a:ext cx="1907639" cy="1657262"/>
          </a:xfrm>
          <a:custGeom>
            <a:avLst/>
            <a:gdLst/>
            <a:ahLst/>
            <a:cxnLst/>
            <a:rect l="l" t="t" r="r" b="b"/>
            <a:pathLst>
              <a:path w="1907639" h="1657262">
                <a:moveTo>
                  <a:pt x="0" y="0"/>
                </a:moveTo>
                <a:lnTo>
                  <a:pt x="1907640" y="0"/>
                </a:lnTo>
                <a:lnTo>
                  <a:pt x="1907640" y="1657261"/>
                </a:lnTo>
                <a:lnTo>
                  <a:pt x="0" y="1657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178754" y="7506343"/>
            <a:ext cx="1907639" cy="1657262"/>
          </a:xfrm>
          <a:custGeom>
            <a:avLst/>
            <a:gdLst/>
            <a:ahLst/>
            <a:cxnLst/>
            <a:rect l="l" t="t" r="r" b="b"/>
            <a:pathLst>
              <a:path w="1907639" h="1657262">
                <a:moveTo>
                  <a:pt x="0" y="0"/>
                </a:moveTo>
                <a:lnTo>
                  <a:pt x="1907640" y="0"/>
                </a:lnTo>
                <a:lnTo>
                  <a:pt x="1907640" y="1657262"/>
                </a:lnTo>
                <a:lnTo>
                  <a:pt x="0" y="1657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612496" y="3202624"/>
            <a:ext cx="1635573" cy="1420904"/>
          </a:xfrm>
          <a:custGeom>
            <a:avLst/>
            <a:gdLst/>
            <a:ahLst/>
            <a:cxnLst/>
            <a:rect l="l" t="t" r="r" b="b"/>
            <a:pathLst>
              <a:path w="1635573" h="1420904">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039931" y="3202624"/>
            <a:ext cx="1635573" cy="1420904"/>
          </a:xfrm>
          <a:custGeom>
            <a:avLst/>
            <a:gdLst/>
            <a:ahLst/>
            <a:cxnLst/>
            <a:rect l="l" t="t" r="r" b="b"/>
            <a:pathLst>
              <a:path w="1635573" h="1420904">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9612496" y="5430710"/>
            <a:ext cx="1635573" cy="1420904"/>
          </a:xfrm>
          <a:custGeom>
            <a:avLst/>
            <a:gdLst/>
            <a:ahLst/>
            <a:cxnLst/>
            <a:rect l="l" t="t" r="r" b="b"/>
            <a:pathLst>
              <a:path w="1635573" h="1420904">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039931" y="5430710"/>
            <a:ext cx="1635573" cy="1420904"/>
          </a:xfrm>
          <a:custGeom>
            <a:avLst/>
            <a:gdLst/>
            <a:ahLst/>
            <a:cxnLst/>
            <a:rect l="l" t="t" r="r" b="b"/>
            <a:pathLst>
              <a:path w="1635573" h="1420904">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8326213" y="7658756"/>
            <a:ext cx="1635573" cy="1420904"/>
          </a:xfrm>
          <a:custGeom>
            <a:avLst/>
            <a:gdLst/>
            <a:ahLst/>
            <a:cxnLst/>
            <a:rect l="l" t="t" r="r" b="b"/>
            <a:pathLst>
              <a:path w="1635573" h="1420904">
                <a:moveTo>
                  <a:pt x="0" y="0"/>
                </a:moveTo>
                <a:lnTo>
                  <a:pt x="1635573" y="0"/>
                </a:lnTo>
                <a:lnTo>
                  <a:pt x="1635573" y="1420904"/>
                </a:lnTo>
                <a:lnTo>
                  <a:pt x="0" y="1420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7420490" y="3393792"/>
            <a:ext cx="874905" cy="984422"/>
          </a:xfrm>
          <a:custGeom>
            <a:avLst/>
            <a:gdLst/>
            <a:ahLst/>
            <a:cxnLst/>
            <a:rect l="l" t="t" r="r" b="b"/>
            <a:pathLst>
              <a:path w="874905" h="984422">
                <a:moveTo>
                  <a:pt x="0" y="0"/>
                </a:moveTo>
                <a:lnTo>
                  <a:pt x="874905" y="0"/>
                </a:lnTo>
                <a:lnTo>
                  <a:pt x="874905" y="984423"/>
                </a:lnTo>
                <a:lnTo>
                  <a:pt x="0" y="9844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9982775" y="3507522"/>
            <a:ext cx="895016" cy="811109"/>
          </a:xfrm>
          <a:custGeom>
            <a:avLst/>
            <a:gdLst/>
            <a:ahLst/>
            <a:cxnLst/>
            <a:rect l="l" t="t" r="r" b="b"/>
            <a:pathLst>
              <a:path w="895016" h="811109">
                <a:moveTo>
                  <a:pt x="0" y="0"/>
                </a:moveTo>
                <a:lnTo>
                  <a:pt x="895016" y="0"/>
                </a:lnTo>
                <a:lnTo>
                  <a:pt x="895016" y="811108"/>
                </a:lnTo>
                <a:lnTo>
                  <a:pt x="0" y="8111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7456118" y="5768562"/>
            <a:ext cx="803649" cy="745202"/>
          </a:xfrm>
          <a:custGeom>
            <a:avLst/>
            <a:gdLst/>
            <a:ahLst/>
            <a:cxnLst/>
            <a:rect l="l" t="t" r="r" b="b"/>
            <a:pathLst>
              <a:path w="803649" h="745202">
                <a:moveTo>
                  <a:pt x="0" y="0"/>
                </a:moveTo>
                <a:lnTo>
                  <a:pt x="803649" y="0"/>
                </a:lnTo>
                <a:lnTo>
                  <a:pt x="803649" y="745201"/>
                </a:lnTo>
                <a:lnTo>
                  <a:pt x="0" y="7452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8722588" y="7914733"/>
            <a:ext cx="819969" cy="976154"/>
          </a:xfrm>
          <a:custGeom>
            <a:avLst/>
            <a:gdLst/>
            <a:ahLst/>
            <a:cxnLst/>
            <a:rect l="l" t="t" r="r" b="b"/>
            <a:pathLst>
              <a:path w="819969" h="976154">
                <a:moveTo>
                  <a:pt x="0" y="0"/>
                </a:moveTo>
                <a:lnTo>
                  <a:pt x="819969" y="0"/>
                </a:lnTo>
                <a:lnTo>
                  <a:pt x="819969" y="976154"/>
                </a:lnTo>
                <a:lnTo>
                  <a:pt x="0" y="97615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5168385" y="1009650"/>
            <a:ext cx="7951230" cy="666849"/>
          </a:xfrm>
          <a:prstGeom prst="rect">
            <a:avLst/>
          </a:prstGeom>
        </p:spPr>
        <p:txBody>
          <a:bodyPr lIns="0" tIns="0" rIns="0" bIns="0" rtlCol="0" anchor="t">
            <a:spAutoFit/>
          </a:bodyPr>
          <a:lstStyle/>
          <a:p>
            <a:pPr algn="ctr">
              <a:lnSpc>
                <a:spcPts val="5174"/>
              </a:lnSpc>
            </a:pPr>
            <a:r>
              <a:rPr lang="fa-IR" sz="4500" spc="-135" dirty="0">
                <a:solidFill>
                  <a:srgbClr val="000000"/>
                </a:solidFill>
                <a:latin typeface="Poppins Bold"/>
                <a:ea typeface="Poppins Bold"/>
                <a:cs typeface="2  Farnaz" panose="00000400000000000000" pitchFamily="2" charset="-78"/>
                <a:sym typeface="Poppins Bold"/>
              </a:rPr>
              <a:t>انواع الگوریتم‌های یادگیری ماشین</a:t>
            </a:r>
          </a:p>
        </p:txBody>
      </p:sp>
      <p:sp>
        <p:nvSpPr>
          <p:cNvPr id="23" name="TextBox 23"/>
          <p:cNvSpPr txBox="1"/>
          <p:nvPr/>
        </p:nvSpPr>
        <p:spPr>
          <a:xfrm>
            <a:off x="11434014" y="3074920"/>
            <a:ext cx="5801840" cy="480901"/>
          </a:xfrm>
          <a:prstGeom prst="rect">
            <a:avLst/>
          </a:prstGeom>
        </p:spPr>
        <p:txBody>
          <a:bodyPr wrap="square" lIns="0" tIns="0" rIns="0" bIns="0" rtlCol="0" anchor="t">
            <a:spAutoFit/>
          </a:bodyPr>
          <a:lstStyle/>
          <a:p>
            <a:pPr rtl="1">
              <a:lnSpc>
                <a:spcPts val="3449"/>
              </a:lnSpc>
            </a:pPr>
            <a:r>
              <a:rPr lang="fa-IR" sz="4000" dirty="0">
                <a:solidFill>
                  <a:srgbClr val="000000"/>
                </a:solidFill>
                <a:latin typeface="Poppins Bold"/>
                <a:ea typeface="Poppins Bold"/>
                <a:cs typeface="2  Mitra" panose="00000400000000000000" pitchFamily="2" charset="-78"/>
                <a:sym typeface="Poppins Bold"/>
              </a:rPr>
              <a:t>نظارت‌شده</a:t>
            </a:r>
            <a:r>
              <a:rPr lang="fa-IR" sz="2999" dirty="0">
                <a:solidFill>
                  <a:srgbClr val="000000"/>
                </a:solidFill>
                <a:latin typeface="Poppins Bold"/>
                <a:ea typeface="Poppins Bold"/>
                <a:cs typeface="2  Mitra" panose="00000400000000000000" pitchFamily="2" charset="-78"/>
                <a:sym typeface="Poppins Bold"/>
              </a:rPr>
              <a:t>  </a:t>
            </a:r>
            <a:r>
              <a:rPr lang="en-US" sz="2999" dirty="0">
                <a:solidFill>
                  <a:srgbClr val="000000"/>
                </a:solidFill>
                <a:latin typeface="Poppins Bold"/>
                <a:ea typeface="Poppins Bold"/>
                <a:cs typeface="2  Mitra" panose="00000400000000000000" pitchFamily="2" charset="-78"/>
                <a:sym typeface="Poppins Bold"/>
              </a:rPr>
              <a:t>   Supervised</a:t>
            </a:r>
          </a:p>
        </p:txBody>
      </p:sp>
      <p:sp>
        <p:nvSpPr>
          <p:cNvPr id="24" name="TextBox 24"/>
          <p:cNvSpPr txBox="1"/>
          <p:nvPr/>
        </p:nvSpPr>
        <p:spPr>
          <a:xfrm>
            <a:off x="1025857" y="3074920"/>
            <a:ext cx="5611341" cy="477054"/>
          </a:xfrm>
          <a:prstGeom prst="rect">
            <a:avLst/>
          </a:prstGeom>
        </p:spPr>
        <p:txBody>
          <a:bodyPr wrap="square" lIns="0" tIns="0" rIns="0" bIns="0" rtlCol="0" anchor="t">
            <a:spAutoFit/>
          </a:bodyPr>
          <a:lstStyle/>
          <a:p>
            <a:pPr marL="0" indent="0" algn="r">
              <a:lnSpc>
                <a:spcPts val="3197"/>
              </a:lnSpc>
              <a:buNone/>
            </a:pPr>
            <a:r>
              <a:rPr lang="en-US" sz="3600" dirty="0">
                <a:solidFill>
                  <a:srgbClr val="000000"/>
                </a:solidFill>
                <a:latin typeface="Poppins Bold"/>
                <a:cs typeface="2  Mitra" panose="00000400000000000000" pitchFamily="2" charset="-78"/>
              </a:rPr>
              <a:t>   </a:t>
            </a:r>
            <a:r>
              <a:rPr lang="en-US" sz="4000" dirty="0" err="1">
                <a:solidFill>
                  <a:srgbClr val="000000"/>
                </a:solidFill>
                <a:latin typeface="Poppins Bold"/>
                <a:cs typeface="2  Mitra" panose="00000400000000000000" pitchFamily="2" charset="-78"/>
              </a:rPr>
              <a:t>بدون</a:t>
            </a:r>
            <a:r>
              <a:rPr lang="en-US" sz="4400" b="1" dirty="0">
                <a:solidFill>
                  <a:srgbClr val="7068F4"/>
                </a:solidFill>
                <a:latin typeface="Barlow" pitchFamily="34" charset="0"/>
                <a:ea typeface="Barlow" pitchFamily="34" charset="-122"/>
                <a:cs typeface="B Nazanin" panose="00000400000000000000" pitchFamily="2" charset="-78"/>
              </a:rPr>
              <a:t> </a:t>
            </a:r>
            <a:r>
              <a:rPr lang="en-US" sz="4000" dirty="0" err="1">
                <a:solidFill>
                  <a:srgbClr val="000000"/>
                </a:solidFill>
                <a:latin typeface="Poppins Bold"/>
                <a:cs typeface="2  Mitra" panose="00000400000000000000" pitchFamily="2" charset="-78"/>
              </a:rPr>
              <a:t>نظارت</a:t>
            </a:r>
            <a:r>
              <a:rPr lang="en-US" sz="4000" dirty="0">
                <a:solidFill>
                  <a:srgbClr val="000000"/>
                </a:solidFill>
                <a:latin typeface="Poppins Bold"/>
                <a:cs typeface="2  Mitra" panose="00000400000000000000" pitchFamily="2" charset="-78"/>
              </a:rPr>
              <a:t>   </a:t>
            </a:r>
            <a:r>
              <a:rPr lang="en-US" sz="2999" dirty="0">
                <a:solidFill>
                  <a:srgbClr val="000000"/>
                </a:solidFill>
                <a:latin typeface="Poppins Bold"/>
                <a:cs typeface="2  Mitra" panose="00000400000000000000" pitchFamily="2" charset="-78"/>
              </a:rPr>
              <a:t>Unsupervised</a:t>
            </a:r>
          </a:p>
        </p:txBody>
      </p:sp>
      <p:sp>
        <p:nvSpPr>
          <p:cNvPr id="25" name="TextBox 25"/>
          <p:cNvSpPr txBox="1"/>
          <p:nvPr/>
        </p:nvSpPr>
        <p:spPr>
          <a:xfrm>
            <a:off x="11384102" y="5275240"/>
            <a:ext cx="6294298" cy="446276"/>
          </a:xfrm>
          <a:prstGeom prst="rect">
            <a:avLst/>
          </a:prstGeom>
        </p:spPr>
        <p:txBody>
          <a:bodyPr wrap="square" lIns="0" tIns="0" rIns="0" bIns="0" rtlCol="0" anchor="t">
            <a:spAutoFit/>
          </a:bodyPr>
          <a:lstStyle/>
          <a:p>
            <a:pPr marL="0" indent="0" rtl="1">
              <a:lnSpc>
                <a:spcPts val="3197"/>
              </a:lnSpc>
              <a:buNone/>
            </a:pPr>
            <a:r>
              <a:rPr lang="fa-IR" sz="3600" dirty="0">
                <a:solidFill>
                  <a:srgbClr val="000000"/>
                </a:solidFill>
                <a:latin typeface="Poppins Bold"/>
                <a:cs typeface="2  Mitra" panose="00000400000000000000" pitchFamily="2" charset="-78"/>
              </a:rPr>
              <a:t>نیمه نظارت شده</a:t>
            </a:r>
            <a:r>
              <a:rPr lang="en-US" sz="3600" dirty="0">
                <a:solidFill>
                  <a:srgbClr val="000000"/>
                </a:solidFill>
                <a:latin typeface="Poppins Bold"/>
                <a:cs typeface="2  Mitra" panose="00000400000000000000" pitchFamily="2" charset="-78"/>
              </a:rPr>
              <a:t>  </a:t>
            </a:r>
            <a:r>
              <a:rPr lang="en-US" sz="2999" dirty="0">
                <a:solidFill>
                  <a:srgbClr val="000000"/>
                </a:solidFill>
                <a:latin typeface="Poppins Bold"/>
                <a:cs typeface="2  Mitra" panose="00000400000000000000" pitchFamily="2" charset="-78"/>
              </a:rPr>
              <a:t>Semi-supervised  </a:t>
            </a:r>
            <a:r>
              <a:rPr lang="en-US" sz="3200" b="1" dirty="0">
                <a:solidFill>
                  <a:srgbClr val="7068F4"/>
                </a:solidFill>
                <a:latin typeface="Barlow" pitchFamily="34" charset="0"/>
                <a:cs typeface="B Nazanin" panose="00000400000000000000" pitchFamily="2" charset="-78"/>
              </a:rPr>
              <a:t> </a:t>
            </a:r>
            <a:endParaRPr lang="en-US" sz="3200" dirty="0">
              <a:cs typeface="B Nazanin" panose="00000400000000000000" pitchFamily="2" charset="-78"/>
            </a:endParaRPr>
          </a:p>
        </p:txBody>
      </p:sp>
      <p:sp>
        <p:nvSpPr>
          <p:cNvPr id="26" name="TextBox 26"/>
          <p:cNvSpPr txBox="1"/>
          <p:nvPr/>
        </p:nvSpPr>
        <p:spPr>
          <a:xfrm>
            <a:off x="1090954" y="5222710"/>
            <a:ext cx="5611341" cy="446276"/>
          </a:xfrm>
          <a:prstGeom prst="rect">
            <a:avLst/>
          </a:prstGeom>
        </p:spPr>
        <p:txBody>
          <a:bodyPr wrap="square" lIns="0" tIns="0" rIns="0" bIns="0" rtlCol="0" anchor="t">
            <a:spAutoFit/>
          </a:bodyPr>
          <a:lstStyle/>
          <a:p>
            <a:pPr marL="0" indent="0" algn="r">
              <a:lnSpc>
                <a:spcPts val="3197"/>
              </a:lnSpc>
              <a:buNone/>
            </a:pPr>
            <a:r>
              <a:rPr lang="fa-IR" sz="3600" dirty="0">
                <a:solidFill>
                  <a:srgbClr val="000000"/>
                </a:solidFill>
                <a:latin typeface="Poppins Bold"/>
                <a:cs typeface="2  Mitra" panose="00000400000000000000" pitchFamily="2" charset="-78"/>
              </a:rPr>
              <a:t>خود نظارتی</a:t>
            </a:r>
            <a:r>
              <a:rPr lang="en-US" sz="3600" dirty="0">
                <a:solidFill>
                  <a:srgbClr val="000000"/>
                </a:solidFill>
                <a:latin typeface="Poppins Bold"/>
                <a:cs typeface="2  Mitra" panose="00000400000000000000" pitchFamily="2" charset="-78"/>
              </a:rPr>
              <a:t> </a:t>
            </a:r>
            <a:r>
              <a:rPr lang="en-US" sz="3000" dirty="0">
                <a:solidFill>
                  <a:srgbClr val="000000"/>
                </a:solidFill>
                <a:latin typeface="Poppins Bold"/>
                <a:cs typeface="2  Mitra" panose="00000400000000000000" pitchFamily="2" charset="-78"/>
              </a:rPr>
              <a:t>Self-</a:t>
            </a:r>
            <a:r>
              <a:rPr lang="en-US" sz="3000" dirty="0" err="1">
                <a:solidFill>
                  <a:srgbClr val="000000"/>
                </a:solidFill>
                <a:latin typeface="Poppins Bold"/>
                <a:cs typeface="2  Mitra" panose="00000400000000000000" pitchFamily="2" charset="-78"/>
              </a:rPr>
              <a:t>supervied</a:t>
            </a:r>
            <a:r>
              <a:rPr lang="en-US" sz="3200" b="1" dirty="0">
                <a:solidFill>
                  <a:srgbClr val="7068F4"/>
                </a:solidFill>
                <a:latin typeface="Barlow" pitchFamily="34" charset="0"/>
                <a:cs typeface="B Nazanin" panose="00000400000000000000" pitchFamily="2" charset="-78"/>
              </a:rPr>
              <a:t> </a:t>
            </a:r>
            <a:endParaRPr lang="en-US" sz="3200" dirty="0">
              <a:cs typeface="B Nazanin" panose="00000400000000000000" pitchFamily="2" charset="-78"/>
            </a:endParaRPr>
          </a:p>
        </p:txBody>
      </p:sp>
      <p:sp>
        <p:nvSpPr>
          <p:cNvPr id="27" name="TextBox 27"/>
          <p:cNvSpPr txBox="1"/>
          <p:nvPr/>
        </p:nvSpPr>
        <p:spPr>
          <a:xfrm>
            <a:off x="10294465" y="7499427"/>
            <a:ext cx="4690545" cy="446276"/>
          </a:xfrm>
          <a:prstGeom prst="rect">
            <a:avLst/>
          </a:prstGeom>
        </p:spPr>
        <p:txBody>
          <a:bodyPr lIns="0" tIns="0" rIns="0" bIns="0" rtlCol="0" anchor="t">
            <a:spAutoFit/>
          </a:bodyPr>
          <a:lstStyle/>
          <a:p>
            <a:pPr marL="0" indent="0" rtl="1">
              <a:lnSpc>
                <a:spcPts val="3197"/>
              </a:lnSpc>
              <a:buNone/>
            </a:pPr>
            <a:r>
              <a:rPr lang="en-US" sz="3600" dirty="0" err="1">
                <a:solidFill>
                  <a:srgbClr val="000000"/>
                </a:solidFill>
                <a:latin typeface="Poppins Bold"/>
                <a:cs typeface="2  Mitra" panose="00000400000000000000" pitchFamily="2" charset="-78"/>
              </a:rPr>
              <a:t>تقویتی</a:t>
            </a:r>
            <a:r>
              <a:rPr lang="en-US" sz="2999" dirty="0" err="1">
                <a:solidFill>
                  <a:srgbClr val="000000"/>
                </a:solidFill>
                <a:latin typeface="Poppins Bold"/>
                <a:cs typeface="2  Mitra" panose="00000400000000000000" pitchFamily="2" charset="-78"/>
              </a:rPr>
              <a:t>Reinforcement</a:t>
            </a:r>
            <a:r>
              <a:rPr lang="en-US" sz="2999" dirty="0">
                <a:solidFill>
                  <a:srgbClr val="000000"/>
                </a:solidFill>
                <a:latin typeface="Poppins Bold"/>
                <a:cs typeface="2  Mitra" panose="00000400000000000000" pitchFamily="2" charset="-78"/>
              </a:rPr>
              <a:t>  </a:t>
            </a:r>
          </a:p>
        </p:txBody>
      </p:sp>
      <p:sp>
        <p:nvSpPr>
          <p:cNvPr id="29" name="TextBox 29"/>
          <p:cNvSpPr txBox="1"/>
          <p:nvPr/>
        </p:nvSpPr>
        <p:spPr>
          <a:xfrm>
            <a:off x="11662703" y="3473792"/>
            <a:ext cx="5611340" cy="1590179"/>
          </a:xfrm>
          <a:prstGeom prst="rect">
            <a:avLst/>
          </a:prstGeom>
        </p:spPr>
        <p:txBody>
          <a:bodyPr lIns="0" tIns="0" rIns="0" bIns="0" rtlCol="0" anchor="t">
            <a:spAutoFit/>
          </a:bodyPr>
          <a:lstStyle/>
          <a:p>
            <a:pPr marL="0" indent="0" algn="just" rtl="1">
              <a:lnSpc>
                <a:spcPts val="3110"/>
              </a:lnSpc>
              <a:buNone/>
            </a:pPr>
            <a:r>
              <a:rPr lang="fa-IR" sz="2400" dirty="0">
                <a:solidFill>
                  <a:srgbClr val="272525"/>
                </a:solidFill>
                <a:latin typeface="Montserrat" pitchFamily="34" charset="0"/>
                <a:cs typeface="B Nazanin" panose="00000400000000000000" pitchFamily="2" charset="-78"/>
              </a:rPr>
              <a:t>داده ها برچسب دار هستند. الگوریتم کار دسته بندی </a:t>
            </a:r>
            <a:r>
              <a:rPr lang="en-US" sz="2400" dirty="0">
                <a:solidFill>
                  <a:srgbClr val="272525"/>
                </a:solidFill>
                <a:latin typeface="Montserrat" pitchFamily="34" charset="0"/>
                <a:cs typeface="B Nazanin" panose="00000400000000000000" pitchFamily="2" charset="-78"/>
              </a:rPr>
              <a:t>(Classification)</a:t>
            </a:r>
            <a:r>
              <a:rPr lang="fa-IR" sz="2400" dirty="0">
                <a:solidFill>
                  <a:srgbClr val="272525"/>
                </a:solidFill>
                <a:latin typeface="Montserrat" pitchFamily="34" charset="0"/>
                <a:cs typeface="B Nazanin" panose="00000400000000000000" pitchFamily="2" charset="-78"/>
              </a:rPr>
              <a:t> را انجام می دهد. انواع شامل رگرسیون، </a:t>
            </a:r>
            <a:r>
              <a:rPr lang="en-US" sz="2400" dirty="0">
                <a:solidFill>
                  <a:srgbClr val="272525"/>
                </a:solidFill>
                <a:latin typeface="Montserrat" pitchFamily="34" charset="0"/>
                <a:cs typeface="B Nazanin" panose="00000400000000000000" pitchFamily="2" charset="-78"/>
              </a:rPr>
              <a:t>KNN</a:t>
            </a:r>
            <a:r>
              <a:rPr lang="fa-IR" sz="2400" dirty="0">
                <a:solidFill>
                  <a:srgbClr val="272525"/>
                </a:solidFill>
                <a:latin typeface="Montserrat" pitchFamily="34" charset="0"/>
                <a:cs typeface="B Nazanin" panose="00000400000000000000" pitchFamily="2" charset="-78"/>
              </a:rPr>
              <a:t>، جنگل تصادفی، رگرسیون لجستیک، شبکه های عصبی، </a:t>
            </a:r>
            <a:r>
              <a:rPr lang="en-US" sz="2400" dirty="0">
                <a:solidFill>
                  <a:srgbClr val="272525"/>
                </a:solidFill>
                <a:latin typeface="Montserrat" pitchFamily="34" charset="0"/>
                <a:cs typeface="B Nazanin" panose="00000400000000000000" pitchFamily="2" charset="-78"/>
              </a:rPr>
              <a:t>SVM</a:t>
            </a:r>
            <a:endParaRPr lang="en-US" sz="2400" dirty="0">
              <a:cs typeface="B Nazanin" panose="00000400000000000000" pitchFamily="2" charset="-78"/>
            </a:endParaRPr>
          </a:p>
        </p:txBody>
      </p:sp>
      <p:sp>
        <p:nvSpPr>
          <p:cNvPr id="30" name="TextBox 30"/>
          <p:cNvSpPr txBox="1"/>
          <p:nvPr/>
        </p:nvSpPr>
        <p:spPr>
          <a:xfrm>
            <a:off x="914401" y="3669254"/>
            <a:ext cx="5722796" cy="1192634"/>
          </a:xfrm>
          <a:prstGeom prst="rect">
            <a:avLst/>
          </a:prstGeom>
        </p:spPr>
        <p:txBody>
          <a:bodyPr wrap="square" lIns="0" tIns="0" rIns="0" bIns="0" rtlCol="0" anchor="t">
            <a:spAutoFit/>
          </a:bodyPr>
          <a:lstStyle/>
          <a:p>
            <a:pPr marL="0" indent="0" algn="just" rtl="1">
              <a:lnSpc>
                <a:spcPts val="3110"/>
              </a:lnSpc>
              <a:buNone/>
            </a:pPr>
            <a:r>
              <a:rPr lang="fa-IR" sz="2400" dirty="0">
                <a:solidFill>
                  <a:srgbClr val="272525"/>
                </a:solidFill>
                <a:latin typeface="Montserrat" pitchFamily="34" charset="0"/>
                <a:cs typeface="B Nazanin" panose="00000400000000000000" pitchFamily="2" charset="-78"/>
              </a:rPr>
              <a:t>داده ها بدون برچسب هستند و هدف خوشه بندی </a:t>
            </a:r>
          </a:p>
          <a:p>
            <a:pPr marL="0" indent="0" algn="just" rtl="1">
              <a:lnSpc>
                <a:spcPts val="3110"/>
              </a:lnSpc>
              <a:buNone/>
            </a:pPr>
            <a:r>
              <a:rPr lang="en-US" sz="2400" dirty="0">
                <a:solidFill>
                  <a:srgbClr val="272525"/>
                </a:solidFill>
                <a:latin typeface="Montserrat" pitchFamily="34" charset="0"/>
                <a:cs typeface="B Nazanin" panose="00000400000000000000" pitchFamily="2" charset="-78"/>
              </a:rPr>
              <a:t>(Clustering)</a:t>
            </a:r>
            <a:r>
              <a:rPr lang="fa-IR" sz="2400" dirty="0">
                <a:solidFill>
                  <a:srgbClr val="272525"/>
                </a:solidFill>
                <a:latin typeface="Montserrat" pitchFamily="34" charset="0"/>
                <a:cs typeface="B Nazanin" panose="00000400000000000000" pitchFamily="2" charset="-78"/>
              </a:rPr>
              <a:t>است.</a:t>
            </a:r>
            <a:r>
              <a:rPr lang="en-US" sz="2400" dirty="0">
                <a:solidFill>
                  <a:srgbClr val="272525"/>
                </a:solidFill>
                <a:latin typeface="Montserrat" pitchFamily="34" charset="0"/>
                <a:cs typeface="B Nazanin" panose="00000400000000000000" pitchFamily="2" charset="-78"/>
              </a:rPr>
              <a:t> K-means, DBSCAN</a:t>
            </a:r>
            <a:r>
              <a:rPr lang="fa-IR" sz="2400" dirty="0">
                <a:solidFill>
                  <a:srgbClr val="272525"/>
                </a:solidFill>
                <a:latin typeface="Montserrat" pitchFamily="34" charset="0"/>
                <a:cs typeface="B Nazanin" panose="00000400000000000000" pitchFamily="2" charset="-78"/>
              </a:rPr>
              <a:t> و</a:t>
            </a:r>
            <a:r>
              <a:rPr lang="en-US" sz="2400" dirty="0">
                <a:solidFill>
                  <a:srgbClr val="272525"/>
                </a:solidFill>
                <a:latin typeface="Montserrat" pitchFamily="34" charset="0"/>
                <a:cs typeface="B Nazanin" panose="00000400000000000000" pitchFamily="2" charset="-78"/>
              </a:rPr>
              <a:t>  Mean shift </a:t>
            </a:r>
            <a:endParaRPr lang="en-US" sz="2400" dirty="0">
              <a:cs typeface="B Nazanin" panose="00000400000000000000" pitchFamily="2" charset="-78"/>
            </a:endParaRPr>
          </a:p>
        </p:txBody>
      </p:sp>
      <p:sp>
        <p:nvSpPr>
          <p:cNvPr id="31" name="TextBox 31"/>
          <p:cNvSpPr txBox="1"/>
          <p:nvPr/>
        </p:nvSpPr>
        <p:spPr>
          <a:xfrm>
            <a:off x="11647960" y="5890464"/>
            <a:ext cx="5611340" cy="795089"/>
          </a:xfrm>
          <a:prstGeom prst="rect">
            <a:avLst/>
          </a:prstGeom>
        </p:spPr>
        <p:txBody>
          <a:bodyPr lIns="0" tIns="0" rIns="0" bIns="0" rtlCol="0" anchor="t">
            <a:spAutoFit/>
          </a:bodyPr>
          <a:lstStyle/>
          <a:p>
            <a:pPr marL="0" indent="0" algn="just" rtl="1">
              <a:lnSpc>
                <a:spcPts val="3110"/>
              </a:lnSpc>
              <a:buNone/>
            </a:pPr>
            <a:r>
              <a:rPr lang="fa-IR" sz="2400" dirty="0">
                <a:solidFill>
                  <a:srgbClr val="272525"/>
                </a:solidFill>
                <a:latin typeface="Montserrat" pitchFamily="34" charset="0"/>
                <a:cs typeface="B Nazanin" panose="00000400000000000000" pitchFamily="2" charset="-78"/>
              </a:rPr>
              <a:t>حاوی مقدار بسیار کمی از داده‌های برچسب‌دار و مقدار بسیار زیادی از داده‌های بدون برچسب خواهد بود.</a:t>
            </a:r>
            <a:endParaRPr lang="en-US" sz="2400" dirty="0">
              <a:cs typeface="B Nazanin" panose="00000400000000000000" pitchFamily="2" charset="-78"/>
            </a:endParaRPr>
          </a:p>
        </p:txBody>
      </p:sp>
      <p:sp>
        <p:nvSpPr>
          <p:cNvPr id="32" name="TextBox 32"/>
          <p:cNvSpPr txBox="1"/>
          <p:nvPr/>
        </p:nvSpPr>
        <p:spPr>
          <a:xfrm>
            <a:off x="1025857" y="5890464"/>
            <a:ext cx="5611340" cy="1192634"/>
          </a:xfrm>
          <a:prstGeom prst="rect">
            <a:avLst/>
          </a:prstGeom>
        </p:spPr>
        <p:txBody>
          <a:bodyPr lIns="0" tIns="0" rIns="0" bIns="0" rtlCol="0" anchor="t">
            <a:spAutoFit/>
          </a:bodyPr>
          <a:lstStyle/>
          <a:p>
            <a:pPr marL="0" indent="0" algn="just" rtl="1">
              <a:lnSpc>
                <a:spcPts val="3110"/>
              </a:lnSpc>
              <a:buNone/>
            </a:pPr>
            <a:r>
              <a:rPr lang="fa-IR" sz="2400" dirty="0">
                <a:solidFill>
                  <a:srgbClr val="272525"/>
                </a:solidFill>
                <a:latin typeface="Montserrat" pitchFamily="34" charset="0"/>
                <a:cs typeface="B Nazanin" panose="00000400000000000000" pitchFamily="2" charset="-78"/>
              </a:rPr>
              <a:t>مدل به جای تکیه بر برچسب های خارجی ارائه شده توسط انسان، با استفاده ازخود داده ها برای تولید سیگنال های نظارتی آموزش می بیند. </a:t>
            </a:r>
          </a:p>
        </p:txBody>
      </p:sp>
      <p:sp>
        <p:nvSpPr>
          <p:cNvPr id="33" name="TextBox 33"/>
          <p:cNvSpPr txBox="1"/>
          <p:nvPr/>
        </p:nvSpPr>
        <p:spPr>
          <a:xfrm>
            <a:off x="10293778" y="8001587"/>
            <a:ext cx="6863531" cy="1987724"/>
          </a:xfrm>
          <a:prstGeom prst="rect">
            <a:avLst/>
          </a:prstGeom>
        </p:spPr>
        <p:txBody>
          <a:bodyPr wrap="square" lIns="0" tIns="0" rIns="0" bIns="0" rtlCol="0" anchor="t">
            <a:spAutoFit/>
          </a:bodyPr>
          <a:lstStyle/>
          <a:p>
            <a:pPr marL="0" indent="0" algn="just" rtl="1">
              <a:lnSpc>
                <a:spcPts val="3110"/>
              </a:lnSpc>
              <a:buNone/>
            </a:pPr>
            <a:r>
              <a:rPr lang="en-US" sz="2400" dirty="0" err="1">
                <a:solidFill>
                  <a:srgbClr val="272525"/>
                </a:solidFill>
                <a:latin typeface="Montserrat" pitchFamily="34" charset="0"/>
                <a:ea typeface="Montserrat" pitchFamily="34" charset="-122"/>
                <a:cs typeface="B Nazanin" panose="00000400000000000000" pitchFamily="2" charset="-78"/>
              </a:rPr>
              <a:t>مدل</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از</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طریق</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بازخورد</a:t>
            </a:r>
            <a:r>
              <a:rPr lang="en-US" sz="2400" dirty="0">
                <a:solidFill>
                  <a:srgbClr val="272525"/>
                </a:solidFill>
                <a:latin typeface="Montserrat" pitchFamily="34" charset="0"/>
                <a:ea typeface="Montserrat" pitchFamily="34" charset="-122"/>
                <a:cs typeface="B Nazanin" panose="00000400000000000000" pitchFamily="2" charset="-78"/>
              </a:rPr>
              <a:t> و </a:t>
            </a:r>
            <a:r>
              <a:rPr lang="en-US" sz="2400" dirty="0" err="1">
                <a:solidFill>
                  <a:srgbClr val="272525"/>
                </a:solidFill>
                <a:latin typeface="Montserrat" pitchFamily="34" charset="0"/>
                <a:ea typeface="Montserrat" pitchFamily="34" charset="-122"/>
                <a:cs typeface="B Nazanin" panose="00000400000000000000" pitchFamily="2" charset="-78"/>
              </a:rPr>
              <a:t>پاداش‌دهی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یاد</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می‌گیرد</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که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چه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اقدامات</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یا</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تصمیماتی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منجر</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به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نتایج</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cs typeface="B Nazanin" panose="00000400000000000000" pitchFamily="2" charset="-78"/>
              </a:rPr>
              <a:t>مطلوب</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می‌شون</a:t>
            </a:r>
            <a:r>
              <a:rPr lang="fa-IR" sz="2400" dirty="0">
                <a:solidFill>
                  <a:srgbClr val="272525"/>
                </a:solidFill>
                <a:latin typeface="Montserrat" pitchFamily="34" charset="0"/>
                <a:ea typeface="Montserrat" pitchFamily="34" charset="-122"/>
                <a:cs typeface="B Nazanin" panose="00000400000000000000" pitchFamily="2" charset="-78"/>
              </a:rPr>
              <a:t>د.</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این</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الگوریتم‌ها</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برای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تصمیم‌گیری</a:t>
            </a:r>
            <a:r>
              <a:rPr lang="en-US" sz="2400" dirty="0">
                <a:solidFill>
                  <a:srgbClr val="272525"/>
                </a:solidFill>
                <a:latin typeface="Montserrat" pitchFamily="34" charset="0"/>
                <a:ea typeface="Montserrat" pitchFamily="34" charset="-122"/>
                <a:cs typeface="B Nazanin" panose="00000400000000000000" pitchFamily="2" charset="-78"/>
              </a:rPr>
              <a:t> و </a:t>
            </a:r>
            <a:r>
              <a:rPr lang="en-US" sz="2400" dirty="0" err="1">
                <a:solidFill>
                  <a:srgbClr val="272525"/>
                </a:solidFill>
                <a:latin typeface="Montserrat" pitchFamily="34" charset="0"/>
                <a:ea typeface="Montserrat" pitchFamily="34" charset="-122"/>
                <a:cs typeface="B Nazanin" panose="00000400000000000000" pitchFamily="2" charset="-78"/>
              </a:rPr>
              <a:t>کنترل</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در</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محیط‌های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پیچیده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استفاده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می‌شون</a:t>
            </a:r>
            <a:r>
              <a:rPr lang="fa-IR" sz="2400" dirty="0">
                <a:solidFill>
                  <a:srgbClr val="272525"/>
                </a:solidFill>
                <a:latin typeface="Montserrat" pitchFamily="34" charset="0"/>
                <a:ea typeface="Montserrat" pitchFamily="34" charset="-122"/>
                <a:cs typeface="B Nazanin" panose="00000400000000000000" pitchFamily="2" charset="-78"/>
              </a:rPr>
              <a:t>د. </a:t>
            </a:r>
            <a:r>
              <a:rPr lang="en-US" sz="2400" dirty="0" err="1">
                <a:solidFill>
                  <a:srgbClr val="272525"/>
                </a:solidFill>
                <a:latin typeface="Montserrat" pitchFamily="34" charset="0"/>
                <a:ea typeface="Montserrat" pitchFamily="34" charset="-122"/>
                <a:cs typeface="B Nazanin" panose="00000400000000000000" pitchFamily="2" charset="-78"/>
              </a:rPr>
              <a:t>مثال‌هایی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از</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این</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دسته</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شامل</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یادگیری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تقویتی</a:t>
            </a:r>
            <a:r>
              <a:rPr lang="en-US" sz="2400" dirty="0">
                <a:solidFill>
                  <a:srgbClr val="272525"/>
                </a:solidFill>
                <a:latin typeface="Montserrat" pitchFamily="34" charset="0"/>
                <a:ea typeface="Montserrat" pitchFamily="34" charset="-122"/>
                <a:cs typeface="B Nazanin" panose="00000400000000000000" pitchFamily="2" charset="-78"/>
              </a:rPr>
              <a:t> و </a:t>
            </a:r>
            <a:r>
              <a:rPr lang="en-US" sz="2400" dirty="0" err="1">
                <a:solidFill>
                  <a:srgbClr val="272525"/>
                </a:solidFill>
                <a:latin typeface="Montserrat" pitchFamily="34" charset="0"/>
                <a:ea typeface="Montserrat" pitchFamily="34" charset="-122"/>
                <a:cs typeface="B Nazanin" panose="00000400000000000000" pitchFamily="2" charset="-78"/>
              </a:rPr>
              <a:t>هوش</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مصنوعی</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درخت</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تصمیم</a:t>
            </a:r>
            <a:r>
              <a:rPr lang="en-US" sz="2400" dirty="0">
                <a:solidFill>
                  <a:srgbClr val="272525"/>
                </a:solidFill>
                <a:latin typeface="Montserrat" pitchFamily="34" charset="0"/>
                <a:ea typeface="Montserrat" pitchFamily="34" charset="-122"/>
                <a:cs typeface="B Nazanin" panose="00000400000000000000" pitchFamily="2" charset="-78"/>
              </a:rPr>
              <a:t> </a:t>
            </a:r>
            <a:r>
              <a:rPr lang="en-US" sz="2400" dirty="0" err="1">
                <a:solidFill>
                  <a:srgbClr val="272525"/>
                </a:solidFill>
                <a:latin typeface="Montserrat" pitchFamily="34" charset="0"/>
                <a:ea typeface="Montserrat" pitchFamily="34" charset="-122"/>
                <a:cs typeface="B Nazanin" panose="00000400000000000000" pitchFamily="2" charset="-78"/>
              </a:rPr>
              <a:t>هستند</a:t>
            </a:r>
            <a:r>
              <a:rPr lang="en-US" sz="2400" dirty="0">
                <a:solidFill>
                  <a:srgbClr val="272525"/>
                </a:solidFill>
                <a:latin typeface="Montserrat" pitchFamily="34" charset="0"/>
                <a:ea typeface="Montserrat" pitchFamily="34" charset="-122"/>
                <a:cs typeface="B Nazanin" panose="00000400000000000000" pitchFamily="2" charset="-78"/>
              </a:rPr>
              <a:t>.</a:t>
            </a:r>
            <a:endParaRPr lang="en-US" sz="2400" dirty="0">
              <a:cs typeface="B Nazanin" panose="00000400000000000000" pitchFamily="2" charset="-78"/>
            </a:endParaRPr>
          </a:p>
        </p:txBody>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9" name="TextBox 8">
            <a:extLst>
              <a:ext uri="{FF2B5EF4-FFF2-40B4-BE49-F238E27FC236}">
                <a16:creationId xmlns:a16="http://schemas.microsoft.com/office/drawing/2014/main" id="{EEA9EEBA-51CC-1E94-C8EE-70736DA90E9A}"/>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15" name="Picture 14">
            <a:extLst>
              <a:ext uri="{FF2B5EF4-FFF2-40B4-BE49-F238E27FC236}">
                <a16:creationId xmlns:a16="http://schemas.microsoft.com/office/drawing/2014/main" id="{D3938599-3890-24C9-09E4-1B70977EA0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9491" y="522422"/>
            <a:ext cx="12937301" cy="8763000"/>
          </a:xfrm>
          <a:prstGeom prst="rect">
            <a:avLst/>
          </a:prstGeom>
        </p:spPr>
      </p:pic>
      <p:sp>
        <p:nvSpPr>
          <p:cNvPr id="4" name="TextBox 3">
            <a:extLst>
              <a:ext uri="{FF2B5EF4-FFF2-40B4-BE49-F238E27FC236}">
                <a16:creationId xmlns:a16="http://schemas.microsoft.com/office/drawing/2014/main" id="{BD89508F-9CE1-F3D8-BFBB-6D696FDC7F2D}"/>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85623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5D4501FF-2561-3813-2009-A51BFC41B1F3}"/>
              </a:ext>
            </a:extLst>
          </p:cNvPr>
          <p:cNvSpPr txBox="1"/>
          <p:nvPr/>
        </p:nvSpPr>
        <p:spPr>
          <a:xfrm>
            <a:off x="5530130" y="869747"/>
            <a:ext cx="5905143" cy="784830"/>
          </a:xfrm>
          <a:prstGeom prst="rect">
            <a:avLst/>
          </a:prstGeom>
          <a:noFill/>
        </p:spPr>
        <p:txBody>
          <a:bodyPr wrap="none" rtlCol="0">
            <a:spAutoFit/>
          </a:bodyPr>
          <a:lstStyle/>
          <a:p>
            <a:pPr algn="r" rtl="1"/>
            <a:r>
              <a:rPr lang="fa-IR" sz="4500" spc="-135" dirty="0">
                <a:solidFill>
                  <a:srgbClr val="000000"/>
                </a:solidFill>
                <a:latin typeface="Poppins Bold"/>
                <a:cs typeface="2  Farnaz" panose="00000400000000000000" pitchFamily="2" charset="-78"/>
              </a:rPr>
              <a:t>پیش بینی</a:t>
            </a:r>
            <a:r>
              <a:rPr lang="en-US" sz="4500" spc="-135" dirty="0">
                <a:solidFill>
                  <a:srgbClr val="000000"/>
                </a:solidFill>
                <a:latin typeface="Poppins Bold"/>
                <a:cs typeface="2  Farnaz" panose="00000400000000000000" pitchFamily="2" charset="-78"/>
              </a:rPr>
              <a:t> </a:t>
            </a:r>
            <a:r>
              <a:rPr lang="fa-IR" sz="4500" spc="-135" dirty="0">
                <a:solidFill>
                  <a:srgbClr val="000000"/>
                </a:solidFill>
                <a:latin typeface="Poppins Bold"/>
                <a:cs typeface="2  Farnaz" panose="00000400000000000000" pitchFamily="2" charset="-78"/>
              </a:rPr>
              <a:t> یا </a:t>
            </a:r>
            <a:r>
              <a:rPr lang="en-US" sz="4500" spc="-135" dirty="0">
                <a:solidFill>
                  <a:srgbClr val="000000"/>
                </a:solidFill>
                <a:latin typeface="Poppins Bold"/>
                <a:cs typeface="2  Farnaz" panose="00000400000000000000" pitchFamily="2" charset="-78"/>
              </a:rPr>
              <a:t>Regression</a:t>
            </a:r>
            <a:r>
              <a:rPr lang="en-US" sz="4000" dirty="0">
                <a:solidFill>
                  <a:srgbClr val="FF9900"/>
                </a:solidFill>
                <a:cs typeface="B Nazanin" panose="00000400000000000000" pitchFamily="2" charset="-78"/>
              </a:rPr>
              <a:t> </a:t>
            </a:r>
          </a:p>
        </p:txBody>
      </p:sp>
      <p:pic>
        <p:nvPicPr>
          <p:cNvPr id="8" name="Picture 7">
            <a:extLst>
              <a:ext uri="{FF2B5EF4-FFF2-40B4-BE49-F238E27FC236}">
                <a16:creationId xmlns:a16="http://schemas.microsoft.com/office/drawing/2014/main" id="{5EC0D30A-8E30-BDAD-C432-A9B13BDA8C12}"/>
              </a:ext>
            </a:extLst>
          </p:cNvPr>
          <p:cNvPicPr>
            <a:picLocks noChangeAspect="1"/>
          </p:cNvPicPr>
          <p:nvPr/>
        </p:nvPicPr>
        <p:blipFill rotWithShape="1">
          <a:blip r:embed="rId8">
            <a:extLst>
              <a:ext uri="{28A0092B-C50C-407E-A947-70E740481C1C}">
                <a14:useLocalDpi xmlns:a14="http://schemas.microsoft.com/office/drawing/2010/main" val="0"/>
              </a:ext>
            </a:extLst>
          </a:blip>
          <a:srcRect t="11695"/>
          <a:stretch/>
        </p:blipFill>
        <p:spPr>
          <a:xfrm>
            <a:off x="2455159" y="2142425"/>
            <a:ext cx="12730246" cy="7274828"/>
          </a:xfrm>
          <a:prstGeom prst="rect">
            <a:avLst/>
          </a:prstGeom>
        </p:spPr>
      </p:pic>
      <p:sp>
        <p:nvSpPr>
          <p:cNvPr id="10" name="TextBox 9">
            <a:extLst>
              <a:ext uri="{FF2B5EF4-FFF2-40B4-BE49-F238E27FC236}">
                <a16:creationId xmlns:a16="http://schemas.microsoft.com/office/drawing/2014/main" id="{88D2DA3D-04FC-1F22-93DD-78A01F9882A7}"/>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2670171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5" name="Picture 4">
            <a:extLst>
              <a:ext uri="{FF2B5EF4-FFF2-40B4-BE49-F238E27FC236}">
                <a16:creationId xmlns:a16="http://schemas.microsoft.com/office/drawing/2014/main" id="{7D55CEDA-0B2F-7C94-8F80-CDF3D952D4BA}"/>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2971800" y="2984871"/>
            <a:ext cx="12702894" cy="6186309"/>
          </a:xfrm>
          <a:prstGeom prst="rect">
            <a:avLst/>
          </a:prstGeom>
        </p:spPr>
      </p:pic>
      <p:sp>
        <p:nvSpPr>
          <p:cNvPr id="6" name="TextBox 5">
            <a:extLst>
              <a:ext uri="{FF2B5EF4-FFF2-40B4-BE49-F238E27FC236}">
                <a16:creationId xmlns:a16="http://schemas.microsoft.com/office/drawing/2014/main" id="{5D4501FF-2561-3813-2009-A51BFC41B1F3}"/>
              </a:ext>
            </a:extLst>
          </p:cNvPr>
          <p:cNvSpPr txBox="1"/>
          <p:nvPr/>
        </p:nvSpPr>
        <p:spPr>
          <a:xfrm>
            <a:off x="5410200" y="1178672"/>
            <a:ext cx="6727163" cy="784830"/>
          </a:xfrm>
          <a:prstGeom prst="rect">
            <a:avLst/>
          </a:prstGeom>
          <a:noFill/>
        </p:spPr>
        <p:txBody>
          <a:bodyPr wrap="none" rtlCol="0">
            <a:spAutoFit/>
          </a:bodyPr>
          <a:lstStyle/>
          <a:p>
            <a:pPr algn="r" rtl="1"/>
            <a:r>
              <a:rPr lang="fa-IR" sz="4500" spc="-135" dirty="0">
                <a:solidFill>
                  <a:srgbClr val="000000"/>
                </a:solidFill>
                <a:latin typeface="Poppins Bold"/>
                <a:cs typeface="2  Farnaz" panose="00000400000000000000" pitchFamily="2" charset="-78"/>
              </a:rPr>
              <a:t>طبقه بندی یا </a:t>
            </a:r>
            <a:r>
              <a:rPr lang="en-US" sz="4500" spc="-135" dirty="0">
                <a:solidFill>
                  <a:srgbClr val="000000"/>
                </a:solidFill>
                <a:latin typeface="Poppins Bold"/>
                <a:cs typeface="2  Farnaz" panose="00000400000000000000" pitchFamily="2" charset="-78"/>
              </a:rPr>
              <a:t>Classification</a:t>
            </a:r>
            <a:r>
              <a:rPr lang="en-US" sz="4000" dirty="0">
                <a:solidFill>
                  <a:srgbClr val="FF9900"/>
                </a:solidFill>
                <a:cs typeface="B Nazanin" panose="00000400000000000000" pitchFamily="2" charset="-78"/>
              </a:rPr>
              <a:t> </a:t>
            </a:r>
          </a:p>
        </p:txBody>
      </p:sp>
      <p:sp>
        <p:nvSpPr>
          <p:cNvPr id="4" name="TextBox 3">
            <a:extLst>
              <a:ext uri="{FF2B5EF4-FFF2-40B4-BE49-F238E27FC236}">
                <a16:creationId xmlns:a16="http://schemas.microsoft.com/office/drawing/2014/main" id="{9C4B096F-EC39-B221-6CAF-7E9E5ABE1804}"/>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58945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sp>
        <p:nvSpPr>
          <p:cNvPr id="6" name="TextBox 5">
            <a:extLst>
              <a:ext uri="{FF2B5EF4-FFF2-40B4-BE49-F238E27FC236}">
                <a16:creationId xmlns:a16="http://schemas.microsoft.com/office/drawing/2014/main" id="{5D4501FF-2561-3813-2009-A51BFC41B1F3}"/>
              </a:ext>
            </a:extLst>
          </p:cNvPr>
          <p:cNvSpPr txBox="1"/>
          <p:nvPr/>
        </p:nvSpPr>
        <p:spPr>
          <a:xfrm>
            <a:off x="6180702" y="1446347"/>
            <a:ext cx="5900654" cy="775212"/>
          </a:xfrm>
          <a:prstGeom prst="rect">
            <a:avLst/>
          </a:prstGeom>
          <a:noFill/>
        </p:spPr>
        <p:txBody>
          <a:bodyPr wrap="none" rtlCol="0">
            <a:spAutoFit/>
          </a:bodyPr>
          <a:lstStyle/>
          <a:p>
            <a:pPr algn="ctr" rtl="1">
              <a:lnSpc>
                <a:spcPts val="5317"/>
              </a:lnSpc>
            </a:pPr>
            <a:r>
              <a:rPr lang="fa-IR" sz="4500" spc="-135" dirty="0">
                <a:solidFill>
                  <a:srgbClr val="000000"/>
                </a:solidFill>
                <a:latin typeface="Poppins Bold"/>
                <a:cs typeface="2  Farnaz" panose="00000400000000000000" pitchFamily="2" charset="-78"/>
              </a:rPr>
              <a:t>خوشه بندی یا </a:t>
            </a:r>
            <a:r>
              <a:rPr lang="en-US" sz="4500" spc="-135" dirty="0">
                <a:solidFill>
                  <a:srgbClr val="000000"/>
                </a:solidFill>
                <a:latin typeface="Poppins Bold"/>
                <a:cs typeface="2  Farnaz" panose="00000400000000000000" pitchFamily="2" charset="-78"/>
              </a:rPr>
              <a:t>Clustering </a:t>
            </a:r>
          </a:p>
        </p:txBody>
      </p:sp>
      <p:pic>
        <p:nvPicPr>
          <p:cNvPr id="7" name="Picture 6">
            <a:extLst>
              <a:ext uri="{FF2B5EF4-FFF2-40B4-BE49-F238E27FC236}">
                <a16:creationId xmlns:a16="http://schemas.microsoft.com/office/drawing/2014/main" id="{1755F60B-4CAE-EF8D-4563-5302DE7B6C3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1922950" y="3467100"/>
            <a:ext cx="14463993" cy="3804030"/>
          </a:xfrm>
          <a:prstGeom prst="rect">
            <a:avLst/>
          </a:prstGeom>
        </p:spPr>
      </p:pic>
      <p:sp>
        <p:nvSpPr>
          <p:cNvPr id="4" name="TextBox 3">
            <a:extLst>
              <a:ext uri="{FF2B5EF4-FFF2-40B4-BE49-F238E27FC236}">
                <a16:creationId xmlns:a16="http://schemas.microsoft.com/office/drawing/2014/main" id="{7E298529-9EFE-F1B7-14B6-E16EF21DB37A}"/>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55934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07" y="-2653476"/>
            <a:ext cx="2795016" cy="4991100"/>
          </a:xfrm>
          <a:custGeom>
            <a:avLst/>
            <a:gdLst/>
            <a:ahLst/>
            <a:cxnLst/>
            <a:rect l="l" t="t" r="r" b="b"/>
            <a:pathLst>
              <a:path w="2795016" h="4991100">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553091" y="-2653476"/>
            <a:ext cx="2795016" cy="4991100"/>
          </a:xfrm>
          <a:custGeom>
            <a:avLst/>
            <a:gdLst/>
            <a:ahLst/>
            <a:cxnLst/>
            <a:rect l="l" t="t" r="r" b="b"/>
            <a:pathLst>
              <a:path w="2795016" h="4991100">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045429" y="5675796"/>
            <a:ext cx="876052" cy="930733"/>
          </a:xfrm>
          <a:custGeom>
            <a:avLst/>
            <a:gdLst/>
            <a:ahLst/>
            <a:cxnLst/>
            <a:rect l="l" t="t" r="r" b="b"/>
            <a:pathLst>
              <a:path w="876052" h="930733">
                <a:moveTo>
                  <a:pt x="0" y="0"/>
                </a:moveTo>
                <a:lnTo>
                  <a:pt x="876053" y="0"/>
                </a:lnTo>
                <a:lnTo>
                  <a:pt x="876053" y="930733"/>
                </a:lnTo>
                <a:lnTo>
                  <a:pt x="0" y="930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7420490" y="7933725"/>
            <a:ext cx="874905" cy="874905"/>
          </a:xfrm>
          <a:custGeom>
            <a:avLst/>
            <a:gdLst/>
            <a:ahLst/>
            <a:cxnLst/>
            <a:rect l="l" t="t" r="r" b="b"/>
            <a:pathLst>
              <a:path w="874905" h="874905">
                <a:moveTo>
                  <a:pt x="0" y="0"/>
                </a:moveTo>
                <a:lnTo>
                  <a:pt x="874905" y="0"/>
                </a:lnTo>
                <a:lnTo>
                  <a:pt x="874905" y="874906"/>
                </a:lnTo>
                <a:lnTo>
                  <a:pt x="0" y="874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1522364" y="9979204"/>
            <a:ext cx="21354623" cy="2652117"/>
            <a:chOff x="0" y="0"/>
            <a:chExt cx="5624263" cy="698500"/>
          </a:xfrm>
        </p:grpSpPr>
        <p:sp>
          <p:nvSpPr>
            <p:cNvPr id="36" name="Freeform 36"/>
            <p:cNvSpPr/>
            <p:nvPr/>
          </p:nvSpPr>
          <p:spPr>
            <a:xfrm>
              <a:off x="0" y="0"/>
              <a:ext cx="5624263" cy="698500"/>
            </a:xfrm>
            <a:custGeom>
              <a:avLst/>
              <a:gdLst/>
              <a:ahLst/>
              <a:cxnLst/>
              <a:rect l="l" t="t" r="r" b="b"/>
              <a:pathLst>
                <a:path w="5624263" h="698500">
                  <a:moveTo>
                    <a:pt x="5624263" y="349250"/>
                  </a:moveTo>
                  <a:lnTo>
                    <a:pt x="5421063" y="698500"/>
                  </a:lnTo>
                  <a:lnTo>
                    <a:pt x="203200" y="698500"/>
                  </a:lnTo>
                  <a:lnTo>
                    <a:pt x="0" y="349250"/>
                  </a:lnTo>
                  <a:lnTo>
                    <a:pt x="203200" y="0"/>
                  </a:lnTo>
                  <a:lnTo>
                    <a:pt x="5421063" y="0"/>
                  </a:lnTo>
                  <a:lnTo>
                    <a:pt x="5624263" y="349250"/>
                  </a:lnTo>
                  <a:close/>
                </a:path>
              </a:pathLst>
            </a:custGeom>
            <a:solidFill>
              <a:srgbClr val="393939"/>
            </a:solidFill>
          </p:spPr>
        </p:sp>
        <p:sp>
          <p:nvSpPr>
            <p:cNvPr id="37" name="TextBox 37"/>
            <p:cNvSpPr txBox="1"/>
            <p:nvPr/>
          </p:nvSpPr>
          <p:spPr>
            <a:xfrm>
              <a:off x="114300" y="-57150"/>
              <a:ext cx="5395663" cy="7556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81160" y="9979204"/>
            <a:ext cx="11022791" cy="2652117"/>
            <a:chOff x="0" y="0"/>
            <a:chExt cx="2903122" cy="698500"/>
          </a:xfrm>
        </p:grpSpPr>
        <p:sp>
          <p:nvSpPr>
            <p:cNvPr id="39" name="Freeform 39"/>
            <p:cNvSpPr/>
            <p:nvPr/>
          </p:nvSpPr>
          <p:spPr>
            <a:xfrm>
              <a:off x="0" y="0"/>
              <a:ext cx="2903122" cy="698500"/>
            </a:xfrm>
            <a:custGeom>
              <a:avLst/>
              <a:gdLst/>
              <a:ahLst/>
              <a:cxnLst/>
              <a:rect l="l" t="t" r="r" b="b"/>
              <a:pathLst>
                <a:path w="2903122" h="698500">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id="40" name="TextBox 40"/>
            <p:cNvSpPr txBox="1"/>
            <p:nvPr/>
          </p:nvSpPr>
          <p:spPr>
            <a:xfrm>
              <a:off x="114300" y="-57150"/>
              <a:ext cx="2674522" cy="75565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2363919" y="9979204"/>
            <a:ext cx="8400463" cy="2652117"/>
            <a:chOff x="0" y="0"/>
            <a:chExt cx="2212468" cy="698500"/>
          </a:xfrm>
        </p:grpSpPr>
        <p:sp>
          <p:nvSpPr>
            <p:cNvPr id="42" name="Freeform 42"/>
            <p:cNvSpPr/>
            <p:nvPr/>
          </p:nvSpPr>
          <p:spPr>
            <a:xfrm>
              <a:off x="0" y="0"/>
              <a:ext cx="2212468" cy="698500"/>
            </a:xfrm>
            <a:custGeom>
              <a:avLst/>
              <a:gdLst/>
              <a:ahLst/>
              <a:cxnLst/>
              <a:rect l="l" t="t" r="r" b="b"/>
              <a:pathLst>
                <a:path w="2212468" h="698500">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id="43" name="TextBox 43"/>
            <p:cNvSpPr txBox="1"/>
            <p:nvPr/>
          </p:nvSpPr>
          <p:spPr>
            <a:xfrm>
              <a:off x="114300" y="-57150"/>
              <a:ext cx="1983868" cy="755650"/>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ABA27D73-B427-ED33-9DA7-E4A5765249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7174" y="495300"/>
            <a:ext cx="11918353" cy="8705758"/>
          </a:xfrm>
          <a:prstGeom prst="rect">
            <a:avLst/>
          </a:prstGeom>
        </p:spPr>
      </p:pic>
      <p:sp>
        <p:nvSpPr>
          <p:cNvPr id="7" name="TextBox 6">
            <a:extLst>
              <a:ext uri="{FF2B5EF4-FFF2-40B4-BE49-F238E27FC236}">
                <a16:creationId xmlns:a16="http://schemas.microsoft.com/office/drawing/2014/main" id="{6E3C5823-B0ED-809F-1827-1E8CF79C07AB}"/>
              </a:ext>
            </a:extLst>
          </p:cNvPr>
          <p:cNvSpPr txBox="1"/>
          <p:nvPr/>
        </p:nvSpPr>
        <p:spPr>
          <a:xfrm>
            <a:off x="350258" y="9510968"/>
            <a:ext cx="3694915" cy="369332"/>
          </a:xfrm>
          <a:prstGeom prst="rect">
            <a:avLst/>
          </a:prstGeom>
          <a:noFill/>
        </p:spPr>
        <p:txBody>
          <a:bodyPr wrap="square" rtlCol="0">
            <a:spAutoFit/>
          </a:bodyPr>
          <a:lstStyle/>
          <a:p>
            <a:r>
              <a:rPr lang="en-US" dirty="0"/>
              <a:t>A. SHIRINKALAM @ QCST</a:t>
            </a:r>
          </a:p>
        </p:txBody>
      </p:sp>
    </p:spTree>
    <p:extLst>
      <p:ext uri="{BB962C8B-B14F-4D97-AF65-F5344CB8AC3E}">
        <p14:creationId xmlns:p14="http://schemas.microsoft.com/office/powerpoint/2010/main" val="1259337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2208</Words>
  <Application>Microsoft Office PowerPoint</Application>
  <PresentationFormat>Custom</PresentationFormat>
  <Paragraphs>151</Paragraphs>
  <Slides>28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Barlow</vt:lpstr>
      <vt:lpstr>Arial</vt:lpstr>
      <vt:lpstr>Montserrat</vt:lpstr>
      <vt:lpstr>Poppins</vt:lpstr>
      <vt:lpstr>B Nazanin</vt:lpstr>
      <vt:lpstr>iransans</vt:lpstr>
      <vt:lpstr>Calibri</vt:lpstr>
      <vt:lpstr>Poppins Bold</vt:lpstr>
      <vt:lpstr>Mitra</vt:lpstr>
      <vt:lpstr>2  Arshia</vt:lpstr>
      <vt:lpstr>Poppins Semi-Bold</vt:lpstr>
      <vt:lpstr>Open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Yellow Modern Professional Enterprise Risk Management Presentation</dc:title>
  <dc:creator>QCST</dc:creator>
  <cp:lastModifiedBy>Ahmad Shirinkalam</cp:lastModifiedBy>
  <cp:revision>66</cp:revision>
  <dcterms:created xsi:type="dcterms:W3CDTF">2006-08-16T00:00:00Z</dcterms:created>
  <dcterms:modified xsi:type="dcterms:W3CDTF">2024-10-06T12:31:09Z</dcterms:modified>
  <dc:identifier>DAGMDq0Dhcc</dc:identifier>
</cp:coreProperties>
</file>